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Vedang Sandeep Parasni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EDC0B6-DB33-4D14-BC5A-E408921E2281}">
  <a:tblStyle styleId="{4EEDC0B6-DB33-4D14-BC5A-E408921E22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regular.fntdata"/><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6T08:46:02.817">
    <p:pos x="6000" y="0"/>
    <p:text>This slide has to be removed for final presentation.</p:text>
  </p:cm>
  <p:cm authorId="0" idx="2" dt="2023-12-06T08:46:02.817">
    <p:pos x="6000" y="0"/>
    <p:text>First Reduce uses Voronoi Projection (find dominance) similar way for both unfavourable
Second Reduce uses Min Max distance algorithm too filter out global skyline objects from the grid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2-06T23:05:03.025">
    <p:pos x="6000" y="0"/>
    <p:text>@mkaur711@uw.edu  all important RDD transformations are not mentioned, and it has no continuous flow as it should be for the mrgasky algorithm. FIX THIS. !!!!!
_Assigned to mkaur711@uw.edu_</p:text>
  </p:cm>
  <p:cm authorId="0" idx="4" dt="2023-12-06T19:01:07.219">
    <p:pos x="6000" y="100"/>
    <p:text>This slide is not a documentation of spark rdd transformation write how it suits our algorithm execution. @mkaur711@uw.edu</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12-06T09:56:22.198">
    <p:pos x="6000" y="0"/>
    <p:text>@mkaur711@uw.edu this is very high level diagram in place of  this a code snippet has to be present with our suggested approach for mass. review this diagram add code snippets for mass
_Assigned to mkaur711@uw.edu_</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12-06T23:06:57.479">
    <p:pos x="6000" y="0"/>
    <p:text>Is the mpi  output modified,  to render the correct one in graph, also if you are taking readings for 2048 and 4096 add them as well to the graph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30049f31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30049f31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2d463234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2d463234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Places: 3d grid MASS distributed to all the nodes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	Place: Each Place in the grid is coordinates for a facility and positioning for that facility.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Agents: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	Agents would be placed across each leftmost index of row and rightmost index of row.</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Total Agents: 2 * row * number of facilities.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A agent moves across its allocated row in the grid</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The same agent also moves across its allocated column in the grid.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As it moves it updates the value in the grid. (Agent State update when a facility encountered).</a:t>
            </a:r>
            <a:endParaRPr sz="1800">
              <a:solidFill>
                <a:srgbClr val="595959"/>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3042560f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63042560f8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Places: 3d grid MASS distributed to all the nodes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	Place: Each Place in the grid is coordinates for a facility and positioning for that facility.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Agents: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	Agents would be placed across each leftmost index of row and rightmost index of row.</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Total Agents: 2 * row * number of facilities.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A agent moves across its allocated row in the grid</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The same agent also moves across its allocated column in the grid.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As it moves it updates the value in the grid. (Agent State update when a facility encountered).</a:t>
            </a:r>
            <a:endParaRPr sz="1800">
              <a:solidFill>
                <a:srgbClr val="595959"/>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3042560f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3042560f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3042560f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3042560f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3042560f8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3042560f8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37a8ce16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37a8ce1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2f311caf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a2f311caf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factors considered are the points used to describe the spatial scalability of the grid application.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2d46323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2d46323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slide has to be removed for final presentation.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slide has to be removed for final presentation.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2febaa4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2febaa4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30049f31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630049f31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3042560f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3042560f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2febaa4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2febaa4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ocs.google.com/spreadsheets/u/2/d/1ZXlojsTLuJHvNK7Wt3sHkGDYwYgg47XZJr5yorGChBA/edit" TargetMode="External"/><Relationship Id="rId4" Type="http://schemas.openxmlformats.org/officeDocument/2006/relationships/image" Target="../media/image5.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4.xml"/><Relationship Id="rId4" Type="http://schemas.openxmlformats.org/officeDocument/2006/relationships/hyperlink" Target="https://docs.google.com/spreadsheets/d/1FcHLVKQlTbz6u6by39qYoS36OvvUYDmhn3A16ISoXXY/edit?usp=sharing" TargetMode="External"/><Relationship Id="rId5" Type="http://schemas.openxmlformats.org/officeDocument/2006/relationships/image" Target="../media/image17.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hyperlink" Target="https://docs.google.com/spreadsheets/d/1ZXlojsTLuJHvNK7Wt3sHkGDYwYgg47XZJr5yorGChBA/edit?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spreadsheets/d/1ZXlojsTLuJHvNK7Wt3sHkGDYwYgg47XZJr5yorGChBA/edit?usp=sharing" TargetMode="External"/><Relationship Id="rId4" Type="http://schemas.openxmlformats.org/officeDocument/2006/relationships/image" Target="../media/image28.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spreadsheets/u/2/d/1ZXlojsTLuJHvNK7Wt3sHkGDYwYgg47XZJr5yorGChBA/edit" TargetMode="External"/><Relationship Id="rId4" Type="http://schemas.openxmlformats.org/officeDocument/2006/relationships/image" Target="../media/image9.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11700" y="1971150"/>
            <a:ext cx="8520600" cy="826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778"/>
              <a:buNone/>
            </a:pPr>
            <a:r>
              <a:rPr lang="en"/>
              <a:t>Spatial Area Skyline Query</a:t>
            </a:r>
            <a:endParaRPr/>
          </a:p>
        </p:txBody>
      </p:sp>
      <p:sp>
        <p:nvSpPr>
          <p:cNvPr id="86" name="Google Shape;86;p13"/>
          <p:cNvSpPr txBox="1"/>
          <p:nvPr>
            <p:ph idx="1" type="subTitle"/>
          </p:nvPr>
        </p:nvSpPr>
        <p:spPr>
          <a:xfrm>
            <a:off x="2282850" y="2918867"/>
            <a:ext cx="4242600" cy="12825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SzPts val="3613"/>
              <a:buNone/>
            </a:pPr>
            <a:r>
              <a:rPr lang="en"/>
              <a:t>Group 8: </a:t>
            </a:r>
            <a:endParaRPr/>
          </a:p>
          <a:p>
            <a:pPr indent="0" lvl="0" marL="0" rtl="0" algn="ctr">
              <a:lnSpc>
                <a:spcPct val="100000"/>
              </a:lnSpc>
              <a:spcBef>
                <a:spcPts val="0"/>
              </a:spcBef>
              <a:spcAft>
                <a:spcPts val="0"/>
              </a:spcAft>
              <a:buSzPts val="3613"/>
              <a:buNone/>
            </a:pPr>
            <a:r>
              <a:rPr lang="en"/>
              <a:t>Vedang Parasnis</a:t>
            </a:r>
            <a:endParaRPr/>
          </a:p>
          <a:p>
            <a:pPr indent="0" lvl="0" marL="0" rtl="0" algn="ctr">
              <a:lnSpc>
                <a:spcPct val="100000"/>
              </a:lnSpc>
              <a:spcBef>
                <a:spcPts val="0"/>
              </a:spcBef>
              <a:spcAft>
                <a:spcPts val="0"/>
              </a:spcAft>
              <a:buSzPts val="3613"/>
              <a:buNone/>
            </a:pPr>
            <a:r>
              <a:rPr lang="en"/>
              <a:t>Atul Ahire </a:t>
            </a:r>
            <a:endParaRPr/>
          </a:p>
          <a:p>
            <a:pPr indent="0" lvl="0" marL="0" rtl="0" algn="ctr">
              <a:lnSpc>
                <a:spcPct val="100000"/>
              </a:lnSpc>
              <a:spcBef>
                <a:spcPts val="0"/>
              </a:spcBef>
              <a:spcAft>
                <a:spcPts val="0"/>
              </a:spcAft>
              <a:buSzPts val="3613"/>
              <a:buNone/>
            </a:pPr>
            <a:r>
              <a:rPr lang="en"/>
              <a:t>Manpreet Kaur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132100" y="449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t>Parallelization strategy used in MPI</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SzPts val="2800"/>
              <a:buNone/>
            </a:pPr>
            <a:r>
              <a:t/>
            </a:r>
            <a:endParaRPr sz="1800"/>
          </a:p>
        </p:txBody>
      </p:sp>
      <p:sp>
        <p:nvSpPr>
          <p:cNvPr id="158" name="Google Shape;158;p22"/>
          <p:cNvSpPr txBox="1"/>
          <p:nvPr/>
        </p:nvSpPr>
        <p:spPr>
          <a:xfrm>
            <a:off x="132100" y="1164775"/>
            <a:ext cx="5384700" cy="3154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2"/>
              </a:buClr>
              <a:buSzPts val="1400"/>
              <a:buFont typeface="Roboto"/>
              <a:buChar char="●"/>
            </a:pPr>
            <a:r>
              <a:rPr lang="en">
                <a:solidFill>
                  <a:schemeClr val="dk2"/>
                </a:solidFill>
                <a:latin typeface="Roboto"/>
                <a:ea typeface="Roboto"/>
                <a:cs typeface="Roboto"/>
                <a:sym typeface="Roboto"/>
              </a:rPr>
              <a:t>Runtime Complexity -</a:t>
            </a:r>
            <a:endParaRPr>
              <a:solidFill>
                <a:schemeClr val="dk2"/>
              </a:solidFill>
              <a:latin typeface="Roboto"/>
              <a:ea typeface="Roboto"/>
              <a:cs typeface="Roboto"/>
              <a:sym typeface="Roboto"/>
            </a:endParaRPr>
          </a:p>
          <a:p>
            <a:pPr indent="-317500" lvl="0" marL="914400" rtl="0" algn="l">
              <a:lnSpc>
                <a:spcPct val="115000"/>
              </a:lnSpc>
              <a:spcBef>
                <a:spcPts val="0"/>
              </a:spcBef>
              <a:spcAft>
                <a:spcPts val="0"/>
              </a:spcAft>
              <a:buClr>
                <a:schemeClr val="dk2"/>
              </a:buClr>
              <a:buSzPts val="1400"/>
              <a:buFont typeface="Roboto"/>
              <a:buAutoNum type="arabicPeriod"/>
            </a:pPr>
            <a:r>
              <a:rPr lang="en">
                <a:solidFill>
                  <a:schemeClr val="dk2"/>
                </a:solidFill>
                <a:latin typeface="Roboto"/>
                <a:ea typeface="Roboto"/>
                <a:cs typeface="Roboto"/>
                <a:sym typeface="Roboto"/>
              </a:rPr>
              <a:t>Gasky Algorithm / Local Skyline</a:t>
            </a:r>
            <a:endParaRPr>
              <a:solidFill>
                <a:schemeClr val="dk2"/>
              </a:solidFill>
              <a:latin typeface="Roboto"/>
              <a:ea typeface="Roboto"/>
              <a:cs typeface="Roboto"/>
              <a:sym typeface="Roboto"/>
            </a:endParaRPr>
          </a:p>
          <a:p>
            <a:pPr indent="0" lvl="0" marL="914400" rtl="0" algn="l">
              <a:lnSpc>
                <a:spcPct val="115000"/>
              </a:lnSpc>
              <a:spcBef>
                <a:spcPts val="1200"/>
              </a:spcBef>
              <a:spcAft>
                <a:spcPts val="0"/>
              </a:spcAft>
              <a:buNone/>
            </a:pPr>
            <a:r>
              <a:rPr lang="en">
                <a:solidFill>
                  <a:schemeClr val="dk2"/>
                </a:solidFill>
                <a:latin typeface="Roboto"/>
                <a:ea typeface="Roboto"/>
                <a:cs typeface="Roboto"/>
                <a:sym typeface="Roboto"/>
              </a:rPr>
              <a:t>(</a:t>
            </a:r>
            <a:r>
              <a:rPr lang="en" sz="1200">
                <a:solidFill>
                  <a:srgbClr val="282828"/>
                </a:solidFill>
                <a:highlight>
                  <a:schemeClr val="lt1"/>
                </a:highlight>
              </a:rPr>
              <a:t>Θ(n^3), </a:t>
            </a:r>
            <a:r>
              <a:rPr lang="en">
                <a:solidFill>
                  <a:schemeClr val="dk2"/>
                </a:solidFill>
                <a:latin typeface="Roboto"/>
                <a:ea typeface="Roboto"/>
                <a:cs typeface="Roboto"/>
                <a:sym typeface="Roboto"/>
              </a:rPr>
              <a:t>O (n^3))</a:t>
            </a:r>
            <a:endParaRPr>
              <a:solidFill>
                <a:schemeClr val="dk2"/>
              </a:solidFill>
              <a:latin typeface="Roboto"/>
              <a:ea typeface="Roboto"/>
              <a:cs typeface="Roboto"/>
              <a:sym typeface="Roboto"/>
            </a:endParaRPr>
          </a:p>
          <a:p>
            <a:pPr indent="-317500" lvl="0" marL="914400" rtl="0" algn="l">
              <a:lnSpc>
                <a:spcPct val="115000"/>
              </a:lnSpc>
              <a:spcBef>
                <a:spcPts val="1200"/>
              </a:spcBef>
              <a:spcAft>
                <a:spcPts val="0"/>
              </a:spcAft>
              <a:buClr>
                <a:schemeClr val="dk2"/>
              </a:buClr>
              <a:buSzPts val="1400"/>
              <a:buFont typeface="Roboto"/>
              <a:buAutoNum type="arabicPeriod"/>
            </a:pPr>
            <a:r>
              <a:rPr lang="en">
                <a:solidFill>
                  <a:schemeClr val="dk2"/>
                </a:solidFill>
                <a:latin typeface="Roboto"/>
                <a:ea typeface="Roboto"/>
                <a:cs typeface="Roboto"/>
                <a:sym typeface="Roboto"/>
              </a:rPr>
              <a:t>Min-max algorithm - </a:t>
            </a:r>
            <a:endParaRPr>
              <a:solidFill>
                <a:schemeClr val="dk2"/>
              </a:solidFill>
              <a:latin typeface="Roboto"/>
              <a:ea typeface="Roboto"/>
              <a:cs typeface="Roboto"/>
              <a:sym typeface="Roboto"/>
            </a:endParaRPr>
          </a:p>
          <a:p>
            <a:pPr indent="457200" lvl="0" marL="457200" rtl="0" algn="l">
              <a:lnSpc>
                <a:spcPct val="115000"/>
              </a:lnSpc>
              <a:spcBef>
                <a:spcPts val="1200"/>
              </a:spcBef>
              <a:spcAft>
                <a:spcPts val="1200"/>
              </a:spcAft>
              <a:buNone/>
            </a:pPr>
            <a:r>
              <a:rPr lang="en">
                <a:solidFill>
                  <a:schemeClr val="dk2"/>
                </a:solidFill>
                <a:latin typeface="Roboto"/>
                <a:ea typeface="Roboto"/>
                <a:cs typeface="Roboto"/>
                <a:sym typeface="Roboto"/>
              </a:rPr>
              <a:t>(</a:t>
            </a:r>
            <a:r>
              <a:rPr lang="en" sz="1200">
                <a:solidFill>
                  <a:srgbClr val="282828"/>
                </a:solidFill>
                <a:highlight>
                  <a:schemeClr val="lt1"/>
                </a:highlight>
              </a:rPr>
              <a:t>Θ(n), </a:t>
            </a:r>
            <a:r>
              <a:rPr lang="en">
                <a:solidFill>
                  <a:schemeClr val="dk2"/>
                </a:solidFill>
                <a:latin typeface="Roboto"/>
                <a:ea typeface="Roboto"/>
                <a:cs typeface="Roboto"/>
                <a:sym typeface="Roboto"/>
              </a:rPr>
              <a:t>O (n))</a:t>
            </a:r>
            <a:endParaRPr>
              <a:solidFill>
                <a:schemeClr val="dk2"/>
              </a:solidFill>
              <a:latin typeface="Roboto"/>
              <a:ea typeface="Roboto"/>
              <a:cs typeface="Roboto"/>
              <a:sym typeface="Roboto"/>
            </a:endParaRPr>
          </a:p>
        </p:txBody>
      </p:sp>
      <p:pic>
        <p:nvPicPr>
          <p:cNvPr id="159" name="Google Shape;159;p22"/>
          <p:cNvPicPr preferRelativeResize="0"/>
          <p:nvPr/>
        </p:nvPicPr>
        <p:blipFill>
          <a:blip r:embed="rId3">
            <a:alphaModFix/>
          </a:blip>
          <a:stretch>
            <a:fillRect/>
          </a:stretch>
        </p:blipFill>
        <p:spPr>
          <a:xfrm>
            <a:off x="4727100" y="246338"/>
            <a:ext cx="4369476" cy="4650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MPI</a:t>
            </a:r>
            <a:endParaRPr/>
          </a:p>
        </p:txBody>
      </p:sp>
      <p:sp>
        <p:nvSpPr>
          <p:cNvPr id="165" name="Google Shape;165;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23"/>
          <p:cNvPicPr preferRelativeResize="0"/>
          <p:nvPr/>
        </p:nvPicPr>
        <p:blipFill>
          <a:blip r:embed="rId3">
            <a:alphaModFix/>
          </a:blip>
          <a:stretch>
            <a:fillRect/>
          </a:stretch>
        </p:blipFill>
        <p:spPr>
          <a:xfrm>
            <a:off x="115775" y="1077675"/>
            <a:ext cx="4456224" cy="3072292"/>
          </a:xfrm>
          <a:prstGeom prst="rect">
            <a:avLst/>
          </a:prstGeom>
          <a:noFill/>
          <a:ln>
            <a:noFill/>
          </a:ln>
        </p:spPr>
      </p:pic>
      <p:pic>
        <p:nvPicPr>
          <p:cNvPr id="167" name="Google Shape;167;p23"/>
          <p:cNvPicPr preferRelativeResize="0"/>
          <p:nvPr/>
        </p:nvPicPr>
        <p:blipFill>
          <a:blip r:embed="rId4">
            <a:alphaModFix/>
          </a:blip>
          <a:stretch>
            <a:fillRect/>
          </a:stretch>
        </p:blipFill>
        <p:spPr>
          <a:xfrm>
            <a:off x="4713525" y="1107825"/>
            <a:ext cx="4307126" cy="3072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344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MPI </a:t>
            </a:r>
            <a:r>
              <a:rPr lang="en"/>
              <a:t>Execution </a:t>
            </a:r>
            <a:r>
              <a:rPr lang="en"/>
              <a:t>Results	</a:t>
            </a:r>
            <a:endParaRPr/>
          </a:p>
        </p:txBody>
      </p:sp>
      <p:sp>
        <p:nvSpPr>
          <p:cNvPr id="173" name="Google Shape;173;p24"/>
          <p:cNvSpPr txBox="1"/>
          <p:nvPr>
            <p:ph idx="1" type="body"/>
          </p:nvPr>
        </p:nvSpPr>
        <p:spPr>
          <a:xfrm>
            <a:off x="387900" y="568775"/>
            <a:ext cx="8520600" cy="4000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sz="1200"/>
              <a:t>Execution</a:t>
            </a:r>
            <a:r>
              <a:rPr lang="en" sz="1200"/>
              <a:t> of facility types=16 and grid size= 512 across 2 ranks             </a:t>
            </a:r>
            <a:r>
              <a:rPr lang="en" sz="1050" u="sng">
                <a:solidFill>
                  <a:schemeClr val="accent5"/>
                </a:solidFill>
                <a:highlight>
                  <a:schemeClr val="lt1"/>
                </a:highlight>
                <a:latin typeface="Arial"/>
                <a:ea typeface="Arial"/>
                <a:cs typeface="Arial"/>
                <a:sym typeface="Arial"/>
                <a:hlinkClick r:id="rId3">
                  <a:extLst>
                    <a:ext uri="{A12FA001-AC4F-418D-AE19-62706E023703}">
                      <ahyp:hlinkClr val="tx"/>
                    </a:ext>
                  </a:extLst>
                </a:hlinkClick>
              </a:rPr>
              <a:t>Output Result for Benchmarks</a:t>
            </a:r>
            <a:r>
              <a:rPr lang="en" sz="1050">
                <a:solidFill>
                  <a:srgbClr val="333333"/>
                </a:solidFill>
                <a:highlight>
                  <a:schemeClr val="lt1"/>
                </a:highlight>
                <a:latin typeface="Arial"/>
                <a:ea typeface="Arial"/>
                <a:cs typeface="Arial"/>
                <a:sym typeface="Arial"/>
              </a:rPr>
              <a:t>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304800" lvl="0" marL="457200" rtl="0" algn="l">
              <a:spcBef>
                <a:spcPts val="1200"/>
              </a:spcBef>
              <a:spcAft>
                <a:spcPts val="0"/>
              </a:spcAft>
              <a:buSzPts val="1200"/>
              <a:buAutoNum type="arabicPeriod"/>
            </a:pPr>
            <a:r>
              <a:rPr lang="en" sz="1200"/>
              <a:t>Execution </a:t>
            </a:r>
            <a:r>
              <a:rPr lang="en" sz="1200"/>
              <a:t>result</a:t>
            </a:r>
            <a:r>
              <a:rPr lang="en" sz="1200"/>
              <a:t> across 4 ranks with same input</a:t>
            </a:r>
            <a:endParaRPr sz="1200"/>
          </a:p>
          <a:p>
            <a:pPr indent="0" lvl="0" marL="45720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174" name="Google Shape;174;p24"/>
          <p:cNvPicPr preferRelativeResize="0"/>
          <p:nvPr/>
        </p:nvPicPr>
        <p:blipFill>
          <a:blip r:embed="rId4">
            <a:alphaModFix/>
          </a:blip>
          <a:stretch>
            <a:fillRect/>
          </a:stretch>
        </p:blipFill>
        <p:spPr>
          <a:xfrm>
            <a:off x="989275" y="986250"/>
            <a:ext cx="5677026" cy="1816351"/>
          </a:xfrm>
          <a:prstGeom prst="rect">
            <a:avLst/>
          </a:prstGeom>
          <a:noFill/>
          <a:ln>
            <a:noFill/>
          </a:ln>
        </p:spPr>
      </p:pic>
      <p:pic>
        <p:nvPicPr>
          <p:cNvPr id="175" name="Google Shape;175;p24"/>
          <p:cNvPicPr preferRelativeResize="0"/>
          <p:nvPr/>
        </p:nvPicPr>
        <p:blipFill>
          <a:blip r:embed="rId5">
            <a:alphaModFix/>
          </a:blip>
          <a:stretch>
            <a:fillRect/>
          </a:stretch>
        </p:blipFill>
        <p:spPr>
          <a:xfrm>
            <a:off x="989282" y="3090425"/>
            <a:ext cx="5677025" cy="1562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311700" y="445025"/>
            <a:ext cx="8520600" cy="4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t>Parallelization strategy used in MASS</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SzPts val="2800"/>
              <a:buNone/>
            </a:pPr>
            <a:r>
              <a:t/>
            </a:r>
            <a:endParaRPr sz="1800"/>
          </a:p>
        </p:txBody>
      </p:sp>
      <p:sp>
        <p:nvSpPr>
          <p:cNvPr id="181" name="Google Shape;181;p2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p>
            <a:pPr indent="-320675" lvl="0" marL="457200" rtl="0" algn="l">
              <a:lnSpc>
                <a:spcPct val="115000"/>
              </a:lnSpc>
              <a:spcBef>
                <a:spcPts val="0"/>
              </a:spcBef>
              <a:spcAft>
                <a:spcPts val="0"/>
              </a:spcAft>
              <a:buSzPts val="1450"/>
              <a:buAutoNum type="arabicPeriod"/>
            </a:pPr>
            <a:r>
              <a:rPr lang="en" sz="1450"/>
              <a:t>For MASS we have only used places and no agents. Each place resembles a facility type. </a:t>
            </a:r>
            <a:endParaRPr sz="1450"/>
          </a:p>
          <a:p>
            <a:pPr indent="-320675" lvl="0" marL="457200" rtl="0" algn="l">
              <a:lnSpc>
                <a:spcPct val="115000"/>
              </a:lnSpc>
              <a:spcBef>
                <a:spcPts val="0"/>
              </a:spcBef>
              <a:spcAft>
                <a:spcPts val="0"/>
              </a:spcAft>
              <a:buSzPts val="1450"/>
              <a:buAutoNum type="arabicPeriod"/>
            </a:pPr>
            <a:r>
              <a:rPr lang="en" sz="1450"/>
              <a:t>Every Place holds information about the </a:t>
            </a:r>
            <a:r>
              <a:rPr lang="en" sz="1450"/>
              <a:t>geospatial</a:t>
            </a:r>
            <a:r>
              <a:rPr lang="en" sz="1450"/>
              <a:t> coordinates for the respective facility type.</a:t>
            </a:r>
            <a:endParaRPr sz="1450"/>
          </a:p>
          <a:p>
            <a:pPr indent="-320675" lvl="0" marL="457200" rtl="0" algn="l">
              <a:lnSpc>
                <a:spcPct val="115000"/>
              </a:lnSpc>
              <a:spcBef>
                <a:spcPts val="0"/>
              </a:spcBef>
              <a:spcAft>
                <a:spcPts val="0"/>
              </a:spcAft>
              <a:buSzPts val="1450"/>
              <a:buAutoNum type="arabicPeriod"/>
            </a:pPr>
            <a:r>
              <a:rPr lang="en" sz="1450"/>
              <a:t>Since Local Skyline computation is </a:t>
            </a:r>
            <a:r>
              <a:rPr lang="en" sz="1450"/>
              <a:t>embarrassingly</a:t>
            </a:r>
            <a:r>
              <a:rPr lang="en" sz="1450"/>
              <a:t> parallel, with task driven data decomposition (inner coordinates present in the </a:t>
            </a:r>
            <a:r>
              <a:rPr lang="en" sz="1450"/>
              <a:t>extended</a:t>
            </a:r>
            <a:r>
              <a:rPr lang="en" sz="1450"/>
              <a:t> place for MASS). We use places.callAll() with different stages in our algorithm to update associate places internal spatial grid in parallel. </a:t>
            </a:r>
            <a:endParaRPr sz="1450"/>
          </a:p>
          <a:p>
            <a:pPr indent="-320675" lvl="0" marL="457200" rtl="0" algn="l">
              <a:lnSpc>
                <a:spcPct val="115000"/>
              </a:lnSpc>
              <a:spcBef>
                <a:spcPts val="0"/>
              </a:spcBef>
              <a:spcAft>
                <a:spcPts val="0"/>
              </a:spcAft>
              <a:buSzPts val="1450"/>
              <a:buAutoNum type="arabicPeriod"/>
            </a:pPr>
            <a:r>
              <a:rPr lang="en" sz="1450"/>
              <a:t>All the places compute local skyline using dominance relation finding algorithm based on voronoi polygons.</a:t>
            </a:r>
            <a:endParaRPr sz="1450"/>
          </a:p>
          <a:p>
            <a:pPr indent="-320675" lvl="0" marL="457200" rtl="0" algn="l">
              <a:lnSpc>
                <a:spcPct val="115000"/>
              </a:lnSpc>
              <a:spcBef>
                <a:spcPts val="0"/>
              </a:spcBef>
              <a:spcAft>
                <a:spcPts val="0"/>
              </a:spcAft>
              <a:buSzPts val="1450"/>
              <a:buAutoNum type="arabicPeriod"/>
            </a:pPr>
            <a:r>
              <a:rPr lang="en" sz="1450"/>
              <a:t>For Global Skyline computation we have data </a:t>
            </a:r>
            <a:r>
              <a:rPr lang="en" sz="1450"/>
              <a:t>dependency</a:t>
            </a:r>
            <a:r>
              <a:rPr lang="en" sz="1450"/>
              <a:t> and cannot switch to data parallelism from task, hence we use places.callAll again to collect data across all the facilities / places and compute the global skyline at the master using min-max distance algorithm.</a:t>
            </a:r>
            <a:endParaRPr sz="145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252700" y="82575"/>
            <a:ext cx="8520600" cy="4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800"/>
              <a:t>MASS</a:t>
            </a:r>
            <a:endParaRPr sz="1800"/>
          </a:p>
        </p:txBody>
      </p:sp>
      <p:sp>
        <p:nvSpPr>
          <p:cNvPr id="187" name="Google Shape;187;p26"/>
          <p:cNvSpPr txBox="1"/>
          <p:nvPr/>
        </p:nvSpPr>
        <p:spPr>
          <a:xfrm>
            <a:off x="396175" y="750200"/>
            <a:ext cx="466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188" name="Google Shape;188;p26"/>
          <p:cNvPicPr preferRelativeResize="0"/>
          <p:nvPr/>
        </p:nvPicPr>
        <p:blipFill>
          <a:blip r:embed="rId3">
            <a:alphaModFix/>
          </a:blip>
          <a:stretch>
            <a:fillRect/>
          </a:stretch>
        </p:blipFill>
        <p:spPr>
          <a:xfrm>
            <a:off x="169925" y="504975"/>
            <a:ext cx="4241802" cy="3626802"/>
          </a:xfrm>
          <a:prstGeom prst="rect">
            <a:avLst/>
          </a:prstGeom>
          <a:noFill/>
          <a:ln>
            <a:noFill/>
          </a:ln>
        </p:spPr>
      </p:pic>
      <p:pic>
        <p:nvPicPr>
          <p:cNvPr id="189" name="Google Shape;189;p26"/>
          <p:cNvPicPr preferRelativeResize="0"/>
          <p:nvPr/>
        </p:nvPicPr>
        <p:blipFill>
          <a:blip r:embed="rId4">
            <a:alphaModFix/>
          </a:blip>
          <a:stretch>
            <a:fillRect/>
          </a:stretch>
        </p:blipFill>
        <p:spPr>
          <a:xfrm>
            <a:off x="4411725" y="504975"/>
            <a:ext cx="4427474" cy="3626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235500" y="323550"/>
            <a:ext cx="8520600" cy="6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Comparison</a:t>
            </a:r>
            <a:endParaRPr/>
          </a:p>
          <a:p>
            <a:pPr indent="0" lvl="0" marL="0" rtl="0" algn="l">
              <a:spcBef>
                <a:spcPts val="0"/>
              </a:spcBef>
              <a:spcAft>
                <a:spcPts val="0"/>
              </a:spcAft>
              <a:buNone/>
            </a:pPr>
            <a:r>
              <a:rPr lang="en" sz="2150"/>
              <a:t>Spatial Scalability </a:t>
            </a:r>
            <a:endParaRPr sz="2150"/>
          </a:p>
        </p:txBody>
      </p:sp>
      <p:pic>
        <p:nvPicPr>
          <p:cNvPr id="195" name="Google Shape;195;p27" title="Chart"/>
          <p:cNvPicPr preferRelativeResize="0"/>
          <p:nvPr/>
        </p:nvPicPr>
        <p:blipFill>
          <a:blip r:embed="rId3">
            <a:alphaModFix/>
          </a:blip>
          <a:stretch>
            <a:fillRect/>
          </a:stretch>
        </p:blipFill>
        <p:spPr>
          <a:xfrm>
            <a:off x="159700" y="1098150"/>
            <a:ext cx="4218849" cy="2610126"/>
          </a:xfrm>
          <a:prstGeom prst="rect">
            <a:avLst/>
          </a:prstGeom>
          <a:noFill/>
          <a:ln>
            <a:noFill/>
          </a:ln>
        </p:spPr>
      </p:pic>
      <p:pic>
        <p:nvPicPr>
          <p:cNvPr id="196" name="Google Shape;196;p27" title="Chart"/>
          <p:cNvPicPr preferRelativeResize="0"/>
          <p:nvPr/>
        </p:nvPicPr>
        <p:blipFill>
          <a:blip r:embed="rId4">
            <a:alphaModFix/>
          </a:blip>
          <a:stretch>
            <a:fillRect/>
          </a:stretch>
        </p:blipFill>
        <p:spPr>
          <a:xfrm>
            <a:off x="4436825" y="1200150"/>
            <a:ext cx="4569349" cy="2508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235500" y="323550"/>
            <a:ext cx="8520600" cy="6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Comparison</a:t>
            </a:r>
            <a:endParaRPr/>
          </a:p>
          <a:p>
            <a:pPr indent="0" lvl="0" marL="0" rtl="0" algn="l">
              <a:spcBef>
                <a:spcPts val="0"/>
              </a:spcBef>
              <a:spcAft>
                <a:spcPts val="0"/>
              </a:spcAft>
              <a:buNone/>
            </a:pPr>
            <a:r>
              <a:rPr lang="en" sz="2150"/>
              <a:t>Spatial Scalability</a:t>
            </a:r>
            <a:endParaRPr sz="2150"/>
          </a:p>
        </p:txBody>
      </p:sp>
      <p:sp>
        <p:nvSpPr>
          <p:cNvPr id="202" name="Google Shape;202;p28"/>
          <p:cNvSpPr txBox="1"/>
          <p:nvPr/>
        </p:nvSpPr>
        <p:spPr>
          <a:xfrm>
            <a:off x="5428400" y="783925"/>
            <a:ext cx="27141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latin typeface="Roboto"/>
                <a:ea typeface="Roboto"/>
                <a:cs typeface="Roboto"/>
                <a:sym typeface="Roboto"/>
                <a:hlinkClick r:id="rId4"/>
              </a:rPr>
              <a:t>Spatial Size Benchmarking</a:t>
            </a:r>
            <a:endParaRPr sz="1500">
              <a:solidFill>
                <a:schemeClr val="dk2"/>
              </a:solidFill>
              <a:latin typeface="Roboto"/>
              <a:ea typeface="Roboto"/>
              <a:cs typeface="Roboto"/>
              <a:sym typeface="Roboto"/>
            </a:endParaRPr>
          </a:p>
        </p:txBody>
      </p:sp>
      <p:pic>
        <p:nvPicPr>
          <p:cNvPr id="203" name="Google Shape;203;p28" title="Chart"/>
          <p:cNvPicPr preferRelativeResize="0"/>
          <p:nvPr/>
        </p:nvPicPr>
        <p:blipFill>
          <a:blip r:embed="rId5">
            <a:alphaModFix/>
          </a:blip>
          <a:stretch>
            <a:fillRect/>
          </a:stretch>
        </p:blipFill>
        <p:spPr>
          <a:xfrm>
            <a:off x="152400" y="1313725"/>
            <a:ext cx="4419600" cy="2675529"/>
          </a:xfrm>
          <a:prstGeom prst="rect">
            <a:avLst/>
          </a:prstGeom>
          <a:noFill/>
          <a:ln>
            <a:noFill/>
          </a:ln>
        </p:spPr>
      </p:pic>
      <p:pic>
        <p:nvPicPr>
          <p:cNvPr id="204" name="Google Shape;204;p28" title="Chart"/>
          <p:cNvPicPr preferRelativeResize="0"/>
          <p:nvPr/>
        </p:nvPicPr>
        <p:blipFill>
          <a:blip r:embed="rId6">
            <a:alphaModFix/>
          </a:blip>
          <a:stretch>
            <a:fillRect/>
          </a:stretch>
        </p:blipFill>
        <p:spPr>
          <a:xfrm>
            <a:off x="4502850" y="1335875"/>
            <a:ext cx="4592475" cy="2596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235500" y="323550"/>
            <a:ext cx="8520600" cy="6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Comparison</a:t>
            </a:r>
            <a:endParaRPr/>
          </a:p>
          <a:p>
            <a:pPr indent="0" lvl="0" marL="0" rtl="0" algn="l">
              <a:spcBef>
                <a:spcPts val="0"/>
              </a:spcBef>
              <a:spcAft>
                <a:spcPts val="0"/>
              </a:spcAft>
              <a:buNone/>
            </a:pPr>
            <a:r>
              <a:rPr lang="en" sz="2150"/>
              <a:t>Spatial Scalability </a:t>
            </a:r>
            <a:endParaRPr sz="2150"/>
          </a:p>
        </p:txBody>
      </p:sp>
      <p:pic>
        <p:nvPicPr>
          <p:cNvPr id="210" name="Google Shape;210;p29" title="Chart"/>
          <p:cNvPicPr preferRelativeResize="0"/>
          <p:nvPr/>
        </p:nvPicPr>
        <p:blipFill>
          <a:blip r:embed="rId3">
            <a:alphaModFix/>
          </a:blip>
          <a:stretch>
            <a:fillRect/>
          </a:stretch>
        </p:blipFill>
        <p:spPr>
          <a:xfrm>
            <a:off x="625024" y="1178300"/>
            <a:ext cx="7100575" cy="3557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235500" y="323550"/>
            <a:ext cx="8520600" cy="6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Comparison</a:t>
            </a:r>
            <a:endParaRPr/>
          </a:p>
          <a:p>
            <a:pPr indent="0" lvl="0" marL="0" rtl="0" algn="l">
              <a:spcBef>
                <a:spcPts val="0"/>
              </a:spcBef>
              <a:spcAft>
                <a:spcPts val="0"/>
              </a:spcAft>
              <a:buNone/>
            </a:pPr>
            <a:r>
              <a:rPr lang="en" sz="2150"/>
              <a:t>Time</a:t>
            </a:r>
            <a:r>
              <a:rPr lang="en" sz="2150"/>
              <a:t> Improvements </a:t>
            </a:r>
            <a:endParaRPr sz="2150"/>
          </a:p>
        </p:txBody>
      </p:sp>
      <p:pic>
        <p:nvPicPr>
          <p:cNvPr id="216" name="Google Shape;216;p30" title="Chart"/>
          <p:cNvPicPr preferRelativeResize="0"/>
          <p:nvPr/>
        </p:nvPicPr>
        <p:blipFill>
          <a:blip r:embed="rId3">
            <a:alphaModFix/>
          </a:blip>
          <a:stretch>
            <a:fillRect/>
          </a:stretch>
        </p:blipFill>
        <p:spPr>
          <a:xfrm>
            <a:off x="235500" y="1396863"/>
            <a:ext cx="3834701" cy="2454736"/>
          </a:xfrm>
          <a:prstGeom prst="rect">
            <a:avLst/>
          </a:prstGeom>
          <a:noFill/>
          <a:ln>
            <a:noFill/>
          </a:ln>
        </p:spPr>
      </p:pic>
      <p:pic>
        <p:nvPicPr>
          <p:cNvPr id="217" name="Google Shape;217;p30" title="Chart"/>
          <p:cNvPicPr preferRelativeResize="0"/>
          <p:nvPr/>
        </p:nvPicPr>
        <p:blipFill>
          <a:blip r:embed="rId4">
            <a:alphaModFix/>
          </a:blip>
          <a:stretch>
            <a:fillRect/>
          </a:stretch>
        </p:blipFill>
        <p:spPr>
          <a:xfrm>
            <a:off x="4029427" y="1396875"/>
            <a:ext cx="4976748" cy="2493234"/>
          </a:xfrm>
          <a:prstGeom prst="rect">
            <a:avLst/>
          </a:prstGeom>
          <a:noFill/>
          <a:ln>
            <a:noFill/>
          </a:ln>
        </p:spPr>
      </p:pic>
      <p:sp>
        <p:nvSpPr>
          <p:cNvPr id="218" name="Google Shape;218;p30"/>
          <p:cNvSpPr txBox="1"/>
          <p:nvPr/>
        </p:nvSpPr>
        <p:spPr>
          <a:xfrm>
            <a:off x="5086800" y="947700"/>
            <a:ext cx="28836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5"/>
              </a:rPr>
              <a:t>Time Improvements Benchmark</a:t>
            </a:r>
            <a:r>
              <a:rPr lang="en">
                <a:solidFill>
                  <a:schemeClr val="dk2"/>
                </a:solidFill>
                <a:latin typeface="Roboto"/>
                <a:ea typeface="Roboto"/>
                <a:cs typeface="Roboto"/>
                <a:sym typeface="Roboto"/>
              </a:rPr>
              <a:t> </a:t>
            </a:r>
            <a:endParaRPr>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89475"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build Skyline Grid Visualization GUI Tool</a:t>
            </a:r>
            <a:endParaRPr/>
          </a:p>
        </p:txBody>
      </p:sp>
      <p:pic>
        <p:nvPicPr>
          <p:cNvPr id="224" name="Google Shape;224;p31"/>
          <p:cNvPicPr preferRelativeResize="0"/>
          <p:nvPr/>
        </p:nvPicPr>
        <p:blipFill>
          <a:blip r:embed="rId3">
            <a:alphaModFix/>
          </a:blip>
          <a:stretch>
            <a:fillRect/>
          </a:stretch>
        </p:blipFill>
        <p:spPr>
          <a:xfrm>
            <a:off x="89475" y="682850"/>
            <a:ext cx="2497499" cy="414070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25" name="Google Shape;225;p31"/>
          <p:cNvPicPr preferRelativeResize="0"/>
          <p:nvPr/>
        </p:nvPicPr>
        <p:blipFill>
          <a:blip r:embed="rId4">
            <a:alphaModFix/>
          </a:blip>
          <a:stretch>
            <a:fillRect/>
          </a:stretch>
        </p:blipFill>
        <p:spPr>
          <a:xfrm>
            <a:off x="3222325" y="662675"/>
            <a:ext cx="5868976" cy="4211005"/>
          </a:xfrm>
          <a:prstGeom prst="rect">
            <a:avLst/>
          </a:prstGeom>
          <a:noFill/>
          <a:ln>
            <a:noFill/>
          </a:ln>
        </p:spPr>
      </p:pic>
      <p:sp>
        <p:nvSpPr>
          <p:cNvPr id="226" name="Google Shape;226;p31"/>
          <p:cNvSpPr/>
          <p:nvPr/>
        </p:nvSpPr>
        <p:spPr>
          <a:xfrm>
            <a:off x="2607050" y="2433150"/>
            <a:ext cx="595200" cy="47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87900" y="186175"/>
            <a:ext cx="8520600" cy="635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0000"/>
              <a:buNone/>
            </a:pPr>
            <a:r>
              <a:rPr lang="en" sz="2000"/>
              <a:t>Application Overview</a:t>
            </a:r>
            <a:endParaRPr sz="2000"/>
          </a:p>
          <a:p>
            <a:pPr indent="0" lvl="0" marL="0" rtl="0" algn="l">
              <a:lnSpc>
                <a:spcPct val="100000"/>
              </a:lnSpc>
              <a:spcBef>
                <a:spcPts val="0"/>
              </a:spcBef>
              <a:spcAft>
                <a:spcPts val="0"/>
              </a:spcAft>
              <a:buSzPct val="140000"/>
              <a:buNone/>
            </a:pPr>
            <a:r>
              <a:rPr lang="en" sz="2000"/>
              <a:t>Grid Based Area Skyline</a:t>
            </a:r>
            <a:endParaRPr sz="2000"/>
          </a:p>
        </p:txBody>
      </p:sp>
      <p:sp>
        <p:nvSpPr>
          <p:cNvPr id="92" name="Google Shape;92;p14"/>
          <p:cNvSpPr txBox="1"/>
          <p:nvPr>
            <p:ph idx="1" type="body"/>
          </p:nvPr>
        </p:nvSpPr>
        <p:spPr>
          <a:xfrm>
            <a:off x="311700" y="821325"/>
            <a:ext cx="5041200" cy="3747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lang="en">
                <a:latin typeface="Arial"/>
                <a:ea typeface="Arial"/>
                <a:cs typeface="Arial"/>
                <a:sym typeface="Arial"/>
              </a:rPr>
              <a:t>Problem Statement:</a:t>
            </a:r>
            <a:endParaRPr>
              <a:latin typeface="Arial"/>
              <a:ea typeface="Arial"/>
              <a:cs typeface="Arial"/>
              <a:sym typeface="Arial"/>
            </a:endParaRPr>
          </a:p>
          <a:p>
            <a:pPr indent="0" lvl="0" marL="0" rtl="0" algn="l">
              <a:lnSpc>
                <a:spcPct val="115000"/>
              </a:lnSpc>
              <a:spcBef>
                <a:spcPts val="0"/>
              </a:spcBef>
              <a:spcAft>
                <a:spcPts val="0"/>
              </a:spcAft>
              <a:buSzPct val="156862"/>
              <a:buNone/>
            </a:pPr>
            <a:r>
              <a:t/>
            </a:r>
            <a:endParaRPr sz="1350">
              <a:latin typeface="Arial"/>
              <a:ea typeface="Arial"/>
              <a:cs typeface="Arial"/>
              <a:sym typeface="Arial"/>
            </a:endParaRPr>
          </a:p>
          <a:p>
            <a:pPr indent="-301466" lvl="0" marL="457200" rtl="0" algn="l">
              <a:lnSpc>
                <a:spcPct val="115000"/>
              </a:lnSpc>
              <a:spcBef>
                <a:spcPts val="0"/>
              </a:spcBef>
              <a:spcAft>
                <a:spcPts val="0"/>
              </a:spcAft>
              <a:buSzPct val="100000"/>
              <a:buFont typeface="Arial"/>
              <a:buAutoNum type="arabicPeriod"/>
            </a:pPr>
            <a:r>
              <a:rPr lang="en" sz="1350">
                <a:latin typeface="Arial"/>
                <a:ea typeface="Arial"/>
                <a:cs typeface="Arial"/>
                <a:sym typeface="Arial"/>
              </a:rPr>
              <a:t>Given n × n small square grids G = {g1,1, ..., gn,n}.</a:t>
            </a:r>
            <a:endParaRPr sz="1350">
              <a:latin typeface="Arial"/>
              <a:ea typeface="Arial"/>
              <a:cs typeface="Arial"/>
              <a:sym typeface="Arial"/>
            </a:endParaRPr>
          </a:p>
          <a:p>
            <a:pPr indent="-301466" lvl="0" marL="457200" rtl="0" algn="l">
              <a:lnSpc>
                <a:spcPct val="115000"/>
              </a:lnSpc>
              <a:spcBef>
                <a:spcPts val="0"/>
              </a:spcBef>
              <a:spcAft>
                <a:spcPts val="0"/>
              </a:spcAft>
              <a:buSzPct val="100000"/>
              <a:buFont typeface="Arial"/>
              <a:buAutoNum type="arabicPeriod"/>
            </a:pPr>
            <a:r>
              <a:rPr lang="en" sz="1350">
                <a:latin typeface="Arial"/>
                <a:ea typeface="Arial"/>
                <a:cs typeface="Arial"/>
                <a:sym typeface="Arial"/>
              </a:rPr>
              <a:t>A grid gi is said to dominate another grid gj in a map if distance to the nearest favourable place from gi is smaller than that of gj and distance to the nearest unfavourable place from gi is larger than that of gj.</a:t>
            </a:r>
            <a:endParaRPr sz="1350">
              <a:latin typeface="Arial"/>
              <a:ea typeface="Arial"/>
              <a:cs typeface="Arial"/>
              <a:sym typeface="Arial"/>
            </a:endParaRPr>
          </a:p>
          <a:p>
            <a:pPr indent="-301466" lvl="0" marL="457200" rtl="0" algn="l">
              <a:lnSpc>
                <a:spcPct val="115000"/>
              </a:lnSpc>
              <a:spcBef>
                <a:spcPts val="0"/>
              </a:spcBef>
              <a:spcAft>
                <a:spcPts val="0"/>
              </a:spcAft>
              <a:buSzPct val="100000"/>
              <a:buFont typeface="Arial"/>
              <a:buAutoNum type="arabicPeriod"/>
            </a:pPr>
            <a:r>
              <a:rPr lang="en" sz="1350">
                <a:latin typeface="Arial"/>
                <a:ea typeface="Arial"/>
                <a:cs typeface="Arial"/>
                <a:sym typeface="Arial"/>
              </a:rPr>
              <a:t>Favourable Places (q &lt; gi and q &gt; gj). (q is the sample query point inside the grid)	</a:t>
            </a:r>
            <a:endParaRPr sz="1350">
              <a:latin typeface="Arial"/>
              <a:ea typeface="Arial"/>
              <a:cs typeface="Arial"/>
              <a:sym typeface="Arial"/>
            </a:endParaRPr>
          </a:p>
          <a:p>
            <a:pPr indent="-301466" lvl="0" marL="457200" rtl="0" algn="l">
              <a:lnSpc>
                <a:spcPct val="115000"/>
              </a:lnSpc>
              <a:spcBef>
                <a:spcPts val="0"/>
              </a:spcBef>
              <a:spcAft>
                <a:spcPts val="0"/>
              </a:spcAft>
              <a:buSzPct val="100000"/>
              <a:buFont typeface="Arial"/>
              <a:buAutoNum type="arabicPeriod"/>
            </a:pPr>
            <a:r>
              <a:rPr lang="en" sz="1350">
                <a:latin typeface="Arial"/>
                <a:ea typeface="Arial"/>
                <a:cs typeface="Arial"/>
                <a:sym typeface="Arial"/>
              </a:rPr>
              <a:t>Unfavourable Places (q &gt; gi and q &lt; gj)  (q is the sample query point inside the grid)	.</a:t>
            </a:r>
            <a:endParaRPr sz="1400">
              <a:latin typeface="Arial"/>
              <a:ea typeface="Arial"/>
              <a:cs typeface="Arial"/>
              <a:sym typeface="Arial"/>
            </a:endParaRPr>
          </a:p>
          <a:p>
            <a:pPr indent="0" lvl="0" marL="0" rtl="0" algn="l">
              <a:lnSpc>
                <a:spcPct val="115000"/>
              </a:lnSpc>
              <a:spcBef>
                <a:spcPts val="1200"/>
              </a:spcBef>
              <a:spcAft>
                <a:spcPts val="0"/>
              </a:spcAft>
              <a:buClr>
                <a:schemeClr val="dk1"/>
              </a:buClr>
              <a:buSzPct val="78571"/>
              <a:buFont typeface="Arial"/>
              <a:buNone/>
            </a:pPr>
            <a:r>
              <a:rPr lang="en" sz="1400">
                <a:latin typeface="Arial"/>
                <a:ea typeface="Arial"/>
                <a:cs typeface="Arial"/>
                <a:sym typeface="Arial"/>
              </a:rPr>
              <a:t>Factors considered:</a:t>
            </a:r>
            <a:endParaRPr sz="1400">
              <a:latin typeface="Arial"/>
              <a:ea typeface="Arial"/>
              <a:cs typeface="Arial"/>
              <a:sym typeface="Arial"/>
            </a:endParaRPr>
          </a:p>
          <a:p>
            <a:pPr indent="-304165" lvl="0" marL="457200" rtl="0" algn="l">
              <a:lnSpc>
                <a:spcPct val="115000"/>
              </a:lnSpc>
              <a:spcBef>
                <a:spcPts val="1200"/>
              </a:spcBef>
              <a:spcAft>
                <a:spcPts val="0"/>
              </a:spcAft>
              <a:buSzPct val="100000"/>
              <a:buFont typeface="Arial"/>
              <a:buAutoNum type="arabicPeriod"/>
            </a:pPr>
            <a:r>
              <a:rPr lang="en" sz="1400">
                <a:latin typeface="Arial"/>
                <a:ea typeface="Arial"/>
                <a:cs typeface="Arial"/>
                <a:sym typeface="Arial"/>
              </a:rPr>
              <a:t>Categories of Facilities</a:t>
            </a:r>
            <a:endParaRPr sz="1400">
              <a:latin typeface="Arial"/>
              <a:ea typeface="Arial"/>
              <a:cs typeface="Arial"/>
              <a:sym typeface="Arial"/>
            </a:endParaRPr>
          </a:p>
          <a:p>
            <a:pPr indent="-304165" lvl="1" marL="914400" rtl="0" algn="l">
              <a:lnSpc>
                <a:spcPct val="115000"/>
              </a:lnSpc>
              <a:spcBef>
                <a:spcPts val="0"/>
              </a:spcBef>
              <a:spcAft>
                <a:spcPts val="0"/>
              </a:spcAft>
              <a:buSzPct val="100000"/>
              <a:buFont typeface="Arial"/>
              <a:buAutoNum type="alphaLcPeriod"/>
            </a:pPr>
            <a:r>
              <a:rPr lang="en">
                <a:latin typeface="Arial"/>
                <a:ea typeface="Arial"/>
                <a:cs typeface="Arial"/>
                <a:sym typeface="Arial"/>
              </a:rPr>
              <a:t>Favourable.</a:t>
            </a:r>
            <a:endParaRPr>
              <a:latin typeface="Arial"/>
              <a:ea typeface="Arial"/>
              <a:cs typeface="Arial"/>
              <a:sym typeface="Arial"/>
            </a:endParaRPr>
          </a:p>
          <a:p>
            <a:pPr indent="-304165" lvl="1" marL="914400" rtl="0" algn="l">
              <a:lnSpc>
                <a:spcPct val="115000"/>
              </a:lnSpc>
              <a:spcBef>
                <a:spcPts val="0"/>
              </a:spcBef>
              <a:spcAft>
                <a:spcPts val="0"/>
              </a:spcAft>
              <a:buSzPct val="100000"/>
              <a:buFont typeface="Arial"/>
              <a:buAutoNum type="alphaLcPeriod"/>
            </a:pPr>
            <a:r>
              <a:rPr lang="en">
                <a:latin typeface="Arial"/>
                <a:ea typeface="Arial"/>
                <a:cs typeface="Arial"/>
                <a:sym typeface="Arial"/>
              </a:rPr>
              <a:t>UnFavourable.</a:t>
            </a:r>
            <a:endParaRPr>
              <a:latin typeface="Arial"/>
              <a:ea typeface="Arial"/>
              <a:cs typeface="Arial"/>
              <a:sym typeface="Arial"/>
            </a:endParaRPr>
          </a:p>
          <a:p>
            <a:pPr indent="-304165" lvl="0" marL="457200" rtl="0" algn="l">
              <a:lnSpc>
                <a:spcPct val="115000"/>
              </a:lnSpc>
              <a:spcBef>
                <a:spcPts val="0"/>
              </a:spcBef>
              <a:spcAft>
                <a:spcPts val="0"/>
              </a:spcAft>
              <a:buSzPct val="100000"/>
              <a:buFont typeface="Arial"/>
              <a:buAutoNum type="arabicPeriod"/>
            </a:pPr>
            <a:r>
              <a:rPr lang="en" sz="1400">
                <a:latin typeface="Arial"/>
                <a:ea typeface="Arial"/>
                <a:cs typeface="Arial"/>
                <a:sym typeface="Arial"/>
              </a:rPr>
              <a:t>Spatial Grid Size.</a:t>
            </a:r>
            <a:endParaRPr sz="1400">
              <a:latin typeface="Arial"/>
              <a:ea typeface="Arial"/>
              <a:cs typeface="Arial"/>
              <a:sym typeface="Arial"/>
            </a:endParaRPr>
          </a:p>
          <a:p>
            <a:pPr indent="-304165" lvl="0" marL="457200" rtl="0" algn="l">
              <a:lnSpc>
                <a:spcPct val="115000"/>
              </a:lnSpc>
              <a:spcBef>
                <a:spcPts val="0"/>
              </a:spcBef>
              <a:spcAft>
                <a:spcPts val="0"/>
              </a:spcAft>
              <a:buSzPct val="100000"/>
              <a:buFont typeface="Arial"/>
              <a:buAutoNum type="arabicPeriod"/>
            </a:pPr>
            <a:r>
              <a:rPr lang="en" sz="1400">
                <a:latin typeface="Arial"/>
                <a:ea typeface="Arial"/>
                <a:cs typeface="Arial"/>
                <a:sym typeface="Arial"/>
              </a:rPr>
              <a:t>Types of facilities belonging to a same category.</a:t>
            </a:r>
            <a:endParaRPr sz="1400">
              <a:latin typeface="Arial"/>
              <a:ea typeface="Arial"/>
              <a:cs typeface="Arial"/>
              <a:sym typeface="Arial"/>
            </a:endParaRPr>
          </a:p>
          <a:p>
            <a:pPr indent="-304165" lvl="0" marL="457200" rtl="0" algn="l">
              <a:lnSpc>
                <a:spcPct val="115000"/>
              </a:lnSpc>
              <a:spcBef>
                <a:spcPts val="0"/>
              </a:spcBef>
              <a:spcAft>
                <a:spcPts val="0"/>
              </a:spcAft>
              <a:buSzPct val="100000"/>
              <a:buFont typeface="Arial"/>
              <a:buAutoNum type="arabicPeriod"/>
            </a:pPr>
            <a:r>
              <a:rPr lang="en" sz="1400">
                <a:latin typeface="Arial"/>
                <a:ea typeface="Arial"/>
                <a:cs typeface="Arial"/>
                <a:sym typeface="Arial"/>
              </a:rPr>
              <a:t>Number of objects / spatial locations for each type of facility.</a:t>
            </a:r>
            <a:endParaRPr sz="1400">
              <a:latin typeface="Arial"/>
              <a:ea typeface="Arial"/>
              <a:cs typeface="Arial"/>
              <a:sym typeface="Arial"/>
            </a:endParaRPr>
          </a:p>
        </p:txBody>
      </p:sp>
      <p:pic>
        <p:nvPicPr>
          <p:cNvPr id="93" name="Google Shape;93;p14"/>
          <p:cNvPicPr preferRelativeResize="0"/>
          <p:nvPr/>
        </p:nvPicPr>
        <p:blipFill rotWithShape="1">
          <a:blip r:embed="rId3">
            <a:alphaModFix/>
          </a:blip>
          <a:srcRect b="0" l="0" r="0" t="0"/>
          <a:stretch/>
        </p:blipFill>
        <p:spPr>
          <a:xfrm>
            <a:off x="5352965" y="821325"/>
            <a:ext cx="3551960" cy="3275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311700" y="3338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Programmability</a:t>
            </a:r>
            <a:endParaRPr/>
          </a:p>
        </p:txBody>
      </p:sp>
      <p:graphicFrame>
        <p:nvGraphicFramePr>
          <p:cNvPr id="232" name="Google Shape;232;p32"/>
          <p:cNvGraphicFramePr/>
          <p:nvPr/>
        </p:nvGraphicFramePr>
        <p:xfrm>
          <a:off x="774125" y="1540175"/>
          <a:ext cx="3000000" cy="3000000"/>
        </p:xfrm>
        <a:graphic>
          <a:graphicData uri="http://schemas.openxmlformats.org/drawingml/2006/table">
            <a:tbl>
              <a:tblPr>
                <a:noFill/>
                <a:tableStyleId>{4EEDC0B6-DB33-4D14-BC5A-E408921E2281}</a:tableStyleId>
              </a:tblPr>
              <a:tblGrid>
                <a:gridCol w="1235250"/>
                <a:gridCol w="1235250"/>
                <a:gridCol w="1235250"/>
                <a:gridCol w="1235250"/>
                <a:gridCol w="1235250"/>
                <a:gridCol w="1235250"/>
              </a:tblGrid>
              <a:tr h="6486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Classes</a:t>
                      </a:r>
                      <a:endParaRPr/>
                    </a:p>
                  </a:txBody>
                  <a:tcPr marT="91425" marB="91425" marR="91425" marL="91425"/>
                </a:tc>
                <a:tc>
                  <a:txBody>
                    <a:bodyPr/>
                    <a:lstStyle/>
                    <a:p>
                      <a:pPr indent="0" lvl="0" marL="0" rtl="0" algn="l">
                        <a:spcBef>
                          <a:spcPts val="0"/>
                        </a:spcBef>
                        <a:spcAft>
                          <a:spcPts val="0"/>
                        </a:spcAft>
                        <a:buNone/>
                      </a:pPr>
                      <a:r>
                        <a:rPr lang="en"/>
                        <a:t>LOC</a:t>
                      </a:r>
                      <a:endParaRPr/>
                    </a:p>
                  </a:txBody>
                  <a:tcPr marT="91425" marB="91425" marR="91425" marL="91425"/>
                </a:tc>
                <a:tc>
                  <a:txBody>
                    <a:bodyPr/>
                    <a:lstStyle/>
                    <a:p>
                      <a:pPr indent="0" lvl="0" marL="0" rtl="0" algn="l">
                        <a:spcBef>
                          <a:spcPts val="0"/>
                        </a:spcBef>
                        <a:spcAft>
                          <a:spcPts val="0"/>
                        </a:spcAft>
                        <a:buNone/>
                      </a:pPr>
                      <a:r>
                        <a:rPr lang="en"/>
                        <a:t>Boilerplate %</a:t>
                      </a:r>
                      <a:endParaRPr/>
                    </a:p>
                  </a:txBody>
                  <a:tcPr marT="91425" marB="91425" marR="91425" marL="91425"/>
                </a:tc>
                <a:tc>
                  <a:txBody>
                    <a:bodyPr/>
                    <a:lstStyle/>
                    <a:p>
                      <a:pPr indent="0" lvl="0" marL="0" rtl="0" algn="l">
                        <a:spcBef>
                          <a:spcPts val="0"/>
                        </a:spcBef>
                        <a:spcAft>
                          <a:spcPts val="0"/>
                        </a:spcAft>
                        <a:buNone/>
                      </a:pPr>
                      <a:r>
                        <a:rPr lang="en"/>
                        <a:t>Boilerplate Code</a:t>
                      </a:r>
                      <a:endParaRPr/>
                    </a:p>
                  </a:txBody>
                  <a:tcPr marT="91425" marB="91425" marR="91425" marL="91425"/>
                </a:tc>
                <a:tc>
                  <a:txBody>
                    <a:bodyPr/>
                    <a:lstStyle/>
                    <a:p>
                      <a:pPr indent="0" lvl="0" marL="0" rtl="0" algn="l">
                        <a:spcBef>
                          <a:spcPts val="0"/>
                        </a:spcBef>
                        <a:spcAft>
                          <a:spcPts val="0"/>
                        </a:spcAft>
                        <a:buNone/>
                      </a:pPr>
                      <a:r>
                        <a:rPr lang="en"/>
                        <a:t>Cyclomatic Complexity </a:t>
                      </a:r>
                      <a:endParaRPr/>
                    </a:p>
                  </a:txBody>
                  <a:tcPr marT="91425" marB="91425" marR="91425" marL="91425"/>
                </a:tc>
              </a:tr>
              <a:tr h="421575">
                <a:tc>
                  <a:txBody>
                    <a:bodyPr/>
                    <a:lstStyle/>
                    <a:p>
                      <a:pPr indent="0" lvl="0" marL="0" rtl="0" algn="l">
                        <a:spcBef>
                          <a:spcPts val="0"/>
                        </a:spcBef>
                        <a:spcAft>
                          <a:spcPts val="0"/>
                        </a:spcAft>
                        <a:buNone/>
                      </a:pPr>
                      <a:r>
                        <a:rPr lang="en"/>
                        <a:t>Sequential</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250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28</a:t>
                      </a:r>
                      <a:endParaRPr/>
                    </a:p>
                  </a:txBody>
                  <a:tcPr marT="91425" marB="91425" marR="91425" marL="91425"/>
                </a:tc>
              </a:tr>
              <a:tr h="421575">
                <a:tc>
                  <a:txBody>
                    <a:bodyPr/>
                    <a:lstStyle/>
                    <a:p>
                      <a:pPr indent="0" lvl="0" marL="0" rtl="0" algn="l">
                        <a:spcBef>
                          <a:spcPts val="0"/>
                        </a:spcBef>
                        <a:spcAft>
                          <a:spcPts val="0"/>
                        </a:spcAft>
                        <a:buNone/>
                      </a:pPr>
                      <a:r>
                        <a:rPr lang="en"/>
                        <a:t>MPI</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600</a:t>
                      </a:r>
                      <a:endParaRPr/>
                    </a:p>
                  </a:txBody>
                  <a:tcPr marT="91425" marB="91425" marR="91425" marL="91425"/>
                </a:tc>
                <a:tc>
                  <a:txBody>
                    <a:bodyPr/>
                    <a:lstStyle/>
                    <a:p>
                      <a:pPr indent="0" lvl="0" marL="0" rtl="0" algn="l">
                        <a:spcBef>
                          <a:spcPts val="0"/>
                        </a:spcBef>
                        <a:spcAft>
                          <a:spcPts val="0"/>
                        </a:spcAft>
                        <a:buNone/>
                      </a:pPr>
                      <a:r>
                        <a:rPr lang="en"/>
                        <a:t>0.005%</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r>
              <a:tr h="421575">
                <a:tc>
                  <a:txBody>
                    <a:bodyPr/>
                    <a:lstStyle/>
                    <a:p>
                      <a:pPr indent="0" lvl="0" marL="0" rtl="0" algn="l">
                        <a:spcBef>
                          <a:spcPts val="0"/>
                        </a:spcBef>
                        <a:spcAft>
                          <a:spcPts val="0"/>
                        </a:spcAft>
                        <a:buNone/>
                      </a:pPr>
                      <a:r>
                        <a:rPr lang="en"/>
                        <a:t>Mapreduce</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800</a:t>
                      </a:r>
                      <a:endParaRPr/>
                    </a:p>
                  </a:txBody>
                  <a:tcPr marT="91425" marB="91425" marR="91425" marL="91425"/>
                </a:tc>
                <a:tc>
                  <a:txBody>
                    <a:bodyPr/>
                    <a:lstStyle/>
                    <a:p>
                      <a:pPr indent="0" lvl="0" marL="0" rtl="0" algn="l">
                        <a:spcBef>
                          <a:spcPts val="0"/>
                        </a:spcBef>
                        <a:spcAft>
                          <a:spcPts val="0"/>
                        </a:spcAft>
                        <a:buNone/>
                      </a:pPr>
                      <a:r>
                        <a:rPr lang="en"/>
                        <a:t>11.5%</a:t>
                      </a:r>
                      <a:endParaRPr/>
                    </a:p>
                  </a:txBody>
                  <a:tcPr marT="91425" marB="91425" marR="91425" marL="91425"/>
                </a:tc>
                <a:tc>
                  <a:txBody>
                    <a:bodyPr/>
                    <a:lstStyle/>
                    <a:p>
                      <a:pPr indent="0" lvl="0" marL="0" rtl="0" algn="l">
                        <a:spcBef>
                          <a:spcPts val="0"/>
                        </a:spcBef>
                        <a:spcAft>
                          <a:spcPts val="0"/>
                        </a:spcAft>
                        <a:buNone/>
                      </a:pPr>
                      <a:r>
                        <a:rPr lang="en"/>
                        <a:t>187</a:t>
                      </a:r>
                      <a:endParaRPr/>
                    </a:p>
                  </a:txBody>
                  <a:tcPr marT="91425" marB="91425" marR="91425" marL="91425"/>
                </a:tc>
                <a:tc>
                  <a:txBody>
                    <a:bodyPr/>
                    <a:lstStyle/>
                    <a:p>
                      <a:pPr indent="0" lvl="0" marL="0" rtl="0" algn="l">
                        <a:spcBef>
                          <a:spcPts val="0"/>
                        </a:spcBef>
                        <a:spcAft>
                          <a:spcPts val="0"/>
                        </a:spcAft>
                        <a:buNone/>
                      </a:pPr>
                      <a:r>
                        <a:rPr lang="en"/>
                        <a:t>52</a:t>
                      </a:r>
                      <a:endParaRPr/>
                    </a:p>
                  </a:txBody>
                  <a:tcPr marT="91425" marB="91425" marR="91425" marL="91425"/>
                </a:tc>
              </a:tr>
              <a:tr h="421575">
                <a:tc>
                  <a:txBody>
                    <a:bodyPr/>
                    <a:lstStyle/>
                    <a:p>
                      <a:pPr indent="0" lvl="0" marL="0" rtl="0" algn="l">
                        <a:spcBef>
                          <a:spcPts val="0"/>
                        </a:spcBef>
                        <a:spcAft>
                          <a:spcPts val="0"/>
                        </a:spcAft>
                        <a:buNone/>
                      </a:pPr>
                      <a:r>
                        <a:rPr lang="en"/>
                        <a:t>Spark</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510</a:t>
                      </a:r>
                      <a:endParaRPr/>
                    </a:p>
                  </a:txBody>
                  <a:tcPr marT="91425" marB="91425" marR="91425" marL="91425"/>
                </a:tc>
                <a:tc>
                  <a:txBody>
                    <a:bodyPr/>
                    <a:lstStyle/>
                    <a:p>
                      <a:pPr indent="0" lvl="0" marL="0" rtl="0" algn="l">
                        <a:spcBef>
                          <a:spcPts val="0"/>
                        </a:spcBef>
                        <a:spcAft>
                          <a:spcPts val="0"/>
                        </a:spcAft>
                        <a:buNone/>
                      </a:pPr>
                      <a:r>
                        <a:rPr lang="en"/>
                        <a:t>4.5%</a:t>
                      </a:r>
                      <a:endParaRPr/>
                    </a:p>
                  </a:txBody>
                  <a:tcPr marT="91425" marB="91425" marR="91425" marL="91425"/>
                </a:tc>
                <a:tc>
                  <a:txBody>
                    <a:bodyPr/>
                    <a:lstStyle/>
                    <a:p>
                      <a:pPr indent="0" lvl="0" marL="0" rtl="0" algn="l">
                        <a:spcBef>
                          <a:spcPts val="0"/>
                        </a:spcBef>
                        <a:spcAft>
                          <a:spcPts val="0"/>
                        </a:spcAft>
                        <a:buNone/>
                      </a:pPr>
                      <a:r>
                        <a:rPr lang="en"/>
                        <a:t>22</a:t>
                      </a:r>
                      <a:endParaRPr/>
                    </a:p>
                  </a:txBody>
                  <a:tcPr marT="91425" marB="91425" marR="91425" marL="91425"/>
                </a:tc>
                <a:tc>
                  <a:txBody>
                    <a:bodyPr/>
                    <a:lstStyle/>
                    <a:p>
                      <a:pPr indent="0" lvl="0" marL="0" rtl="0" algn="l">
                        <a:spcBef>
                          <a:spcPts val="0"/>
                        </a:spcBef>
                        <a:spcAft>
                          <a:spcPts val="0"/>
                        </a:spcAft>
                        <a:buNone/>
                      </a:pPr>
                      <a:r>
                        <a:rPr lang="en"/>
                        <a:t>79</a:t>
                      </a:r>
                      <a:endParaRPr/>
                    </a:p>
                  </a:txBody>
                  <a:tcPr marT="91425" marB="91425" marR="91425" marL="91425"/>
                </a:tc>
              </a:tr>
              <a:tr h="421575">
                <a:tc>
                  <a:txBody>
                    <a:bodyPr/>
                    <a:lstStyle/>
                    <a:p>
                      <a:pPr indent="0" lvl="0" marL="0" rtl="0" algn="l">
                        <a:spcBef>
                          <a:spcPts val="0"/>
                        </a:spcBef>
                        <a:spcAft>
                          <a:spcPts val="0"/>
                        </a:spcAft>
                        <a:buNone/>
                      </a:pPr>
                      <a:r>
                        <a:rPr lang="en"/>
                        <a:t>MASS</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800</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c>
                  <a:txBody>
                    <a:bodyPr/>
                    <a:lstStyle/>
                    <a:p>
                      <a:pPr indent="0" lvl="0" marL="0" rtl="0" algn="l">
                        <a:spcBef>
                          <a:spcPts val="0"/>
                        </a:spcBef>
                        <a:spcAft>
                          <a:spcPts val="0"/>
                        </a:spcAft>
                        <a:buNone/>
                      </a:pPr>
                      <a:r>
                        <a:rPr lang="en"/>
                        <a:t>73</a:t>
                      </a:r>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571725" y="626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
              <a:t>Overall Parallelization Strategy </a:t>
            </a:r>
            <a:endParaRPr/>
          </a:p>
        </p:txBody>
      </p:sp>
      <p:sp>
        <p:nvSpPr>
          <p:cNvPr id="99" name="Google Shape;99;p1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t>    1.	</a:t>
            </a:r>
            <a:r>
              <a:rPr lang="en" sz="1200"/>
              <a:t>Decomposition Pattern: Task driven Data decomposition.</a:t>
            </a:r>
            <a:endParaRPr sz="1200"/>
          </a:p>
          <a:p>
            <a:pPr indent="-304800" lvl="1" marL="914400" rtl="0" algn="l">
              <a:lnSpc>
                <a:spcPct val="115000"/>
              </a:lnSpc>
              <a:spcBef>
                <a:spcPts val="0"/>
              </a:spcBef>
              <a:spcAft>
                <a:spcPts val="0"/>
              </a:spcAft>
              <a:buSzPts val="1200"/>
              <a:buAutoNum type="alphaLcPeriod"/>
            </a:pPr>
            <a:r>
              <a:rPr lang="en" sz="1200"/>
              <a:t>A Facility type belonging to any type of </a:t>
            </a:r>
            <a:r>
              <a:rPr lang="en" sz="1200"/>
              <a:t>category determines the</a:t>
            </a:r>
            <a:r>
              <a:rPr lang="en" sz="1200"/>
              <a:t> task, which can run independently covering its spatial objects locations.</a:t>
            </a:r>
            <a:endParaRPr sz="1200"/>
          </a:p>
          <a:p>
            <a:pPr indent="-304800" lvl="0" marL="457200" rtl="0" algn="l">
              <a:lnSpc>
                <a:spcPct val="115000"/>
              </a:lnSpc>
              <a:spcBef>
                <a:spcPts val="0"/>
              </a:spcBef>
              <a:spcAft>
                <a:spcPts val="0"/>
              </a:spcAft>
              <a:buSzPts val="1200"/>
              <a:buAutoNum type="arabicPeriod"/>
            </a:pPr>
            <a:r>
              <a:rPr lang="en" sz="1200"/>
              <a:t>Dependency Analysis: Independent Execution</a:t>
            </a:r>
            <a:endParaRPr sz="1200"/>
          </a:p>
          <a:p>
            <a:pPr indent="-304799" lvl="1" marL="914400" rtl="0" algn="l">
              <a:lnSpc>
                <a:spcPct val="115000"/>
              </a:lnSpc>
              <a:spcBef>
                <a:spcPts val="0"/>
              </a:spcBef>
              <a:spcAft>
                <a:spcPts val="0"/>
              </a:spcAft>
              <a:buSzPts val="1200"/>
              <a:buAutoNum type="alphaLcPeriod"/>
            </a:pPr>
            <a:r>
              <a:rPr lang="en" sz="1200"/>
              <a:t>Skyline objects for a facility type  are computed independently.</a:t>
            </a:r>
            <a:endParaRPr sz="1200"/>
          </a:p>
          <a:p>
            <a:pPr indent="-304800" lvl="1" marL="914400" rtl="0" algn="l">
              <a:lnSpc>
                <a:spcPct val="115000"/>
              </a:lnSpc>
              <a:spcBef>
                <a:spcPts val="0"/>
              </a:spcBef>
              <a:spcAft>
                <a:spcPts val="0"/>
              </a:spcAft>
              <a:buSzPts val="1200"/>
              <a:buAutoNum type="alphaLcPeriod"/>
            </a:pPr>
            <a:r>
              <a:rPr lang="en" sz="1200"/>
              <a:t>Requires collective communication at the end to compute the global skyline objects for all facilities.</a:t>
            </a:r>
            <a:endParaRPr sz="1200"/>
          </a:p>
          <a:p>
            <a:pPr indent="-304800" lvl="1" marL="914400" rtl="0" algn="l">
              <a:lnSpc>
                <a:spcPct val="115000"/>
              </a:lnSpc>
              <a:spcBef>
                <a:spcPts val="0"/>
              </a:spcBef>
              <a:spcAft>
                <a:spcPts val="0"/>
              </a:spcAft>
              <a:buSzPts val="1200"/>
              <a:buAutoNum type="alphaLcPeriod"/>
            </a:pPr>
            <a:r>
              <a:rPr lang="en" sz="1200"/>
              <a:t>Results consider filtering based on </a:t>
            </a:r>
            <a:r>
              <a:rPr lang="en" sz="1200"/>
              <a:t>category, we remove points that are closer to unfavourable locations. </a:t>
            </a:r>
            <a:endParaRPr sz="1200"/>
          </a:p>
          <a:p>
            <a:pPr indent="-304800" lvl="0" marL="457200" rtl="0" algn="l">
              <a:lnSpc>
                <a:spcPct val="115000"/>
              </a:lnSpc>
              <a:spcBef>
                <a:spcPts val="0"/>
              </a:spcBef>
              <a:spcAft>
                <a:spcPts val="0"/>
              </a:spcAft>
              <a:buSzPts val="1200"/>
              <a:buAutoNum type="arabicPeriod"/>
            </a:pPr>
            <a:r>
              <a:rPr lang="en" sz="1200"/>
              <a:t>Algorithmic Structure: Divide and Conquer</a:t>
            </a:r>
            <a:endParaRPr sz="1200"/>
          </a:p>
          <a:p>
            <a:pPr indent="-304799" lvl="1" marL="914400" rtl="0" algn="l">
              <a:lnSpc>
                <a:spcPct val="115000"/>
              </a:lnSpc>
              <a:spcBef>
                <a:spcPts val="0"/>
              </a:spcBef>
              <a:spcAft>
                <a:spcPts val="0"/>
              </a:spcAft>
              <a:buSzPts val="1200"/>
              <a:buAutoNum type="alphaLcPeriod"/>
            </a:pPr>
            <a:r>
              <a:rPr lang="en" sz="1200"/>
              <a:t>Tasks determine the divide work for computing local skyline respective to a facility type, conquer combines all the local skylines to provide global skyline objects for the entire grid. </a:t>
            </a:r>
            <a:endParaRPr sz="1200"/>
          </a:p>
          <a:p>
            <a:pPr indent="-304799" lvl="0" marL="457200" rtl="0" algn="l">
              <a:lnSpc>
                <a:spcPct val="115000"/>
              </a:lnSpc>
              <a:spcBef>
                <a:spcPts val="0"/>
              </a:spcBef>
              <a:spcAft>
                <a:spcPts val="0"/>
              </a:spcAft>
              <a:buSzPts val="1200"/>
              <a:buAutoNum type="arabicPeriod"/>
            </a:pPr>
            <a:r>
              <a:rPr lang="en" sz="1200"/>
              <a:t>Fundamental Data Structure: Two Dimensional Spatial Grid (N * N).</a:t>
            </a:r>
            <a:endParaRPr sz="1200"/>
          </a:p>
          <a:p>
            <a:pPr indent="-304799" lvl="1" marL="914400" rtl="0" algn="l">
              <a:lnSpc>
                <a:spcPct val="115000"/>
              </a:lnSpc>
              <a:spcBef>
                <a:spcPts val="0"/>
              </a:spcBef>
              <a:spcAft>
                <a:spcPts val="0"/>
              </a:spcAft>
              <a:buSzPts val="1200"/>
              <a:buAutoNum type="alphaLcPeriod"/>
            </a:pPr>
            <a:r>
              <a:rPr lang="en" sz="1200"/>
              <a:t>Based on the implementations, the grid is processed in parallel denoting a </a:t>
            </a:r>
            <a:r>
              <a:rPr lang="en" sz="1200"/>
              <a:t>geographical</a:t>
            </a:r>
            <a:r>
              <a:rPr lang="en" sz="1200"/>
              <a:t> spatial place on the map.</a:t>
            </a:r>
            <a:endParaRPr sz="1200"/>
          </a:p>
          <a:p>
            <a:pPr indent="0" lvl="0" marL="0" rtl="0" algn="l">
              <a:lnSpc>
                <a:spcPct val="115000"/>
              </a:lnSpc>
              <a:spcBef>
                <a:spcPts val="1200"/>
              </a:spcBef>
              <a:spcAft>
                <a:spcPts val="0"/>
              </a:spcAft>
              <a:buSzPts val="2323"/>
              <a:buNone/>
            </a:pPr>
            <a:r>
              <a:t/>
            </a:r>
            <a:endParaRPr sz="1200"/>
          </a:p>
          <a:p>
            <a:pPr indent="0" lvl="0" marL="0" rtl="0" algn="l">
              <a:lnSpc>
                <a:spcPct val="115000"/>
              </a:lnSpc>
              <a:spcBef>
                <a:spcPts val="1200"/>
              </a:spcBef>
              <a:spcAft>
                <a:spcPts val="0"/>
              </a:spcAft>
              <a:buSzPts val="2323"/>
              <a:buNone/>
            </a:pPr>
            <a:r>
              <a:t/>
            </a:r>
            <a:endParaRPr sz="1200"/>
          </a:p>
          <a:p>
            <a:pPr indent="0" lvl="0" marL="0" rtl="0" algn="l">
              <a:lnSpc>
                <a:spcPct val="115000"/>
              </a:lnSpc>
              <a:spcBef>
                <a:spcPts val="1200"/>
              </a:spcBef>
              <a:spcAft>
                <a:spcPts val="1200"/>
              </a:spcAft>
              <a:buSzPts val="2323"/>
              <a:buNone/>
            </a:pPr>
            <a:r>
              <a:t/>
            </a:r>
            <a:endParaRPr sz="1200"/>
          </a:p>
        </p:txBody>
      </p:sp>
      <p:pic>
        <p:nvPicPr>
          <p:cNvPr id="100" name="Google Shape;100;p15"/>
          <p:cNvPicPr preferRelativeResize="0"/>
          <p:nvPr/>
        </p:nvPicPr>
        <p:blipFill rotWithShape="1">
          <a:blip r:embed="rId3">
            <a:alphaModFix/>
          </a:blip>
          <a:srcRect b="0" l="0" r="0" t="0"/>
          <a:stretch/>
        </p:blipFill>
        <p:spPr>
          <a:xfrm>
            <a:off x="6854549" y="49775"/>
            <a:ext cx="1601374" cy="1476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371700"/>
            <a:ext cx="8520600" cy="700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1414"/>
              <a:buNone/>
            </a:pPr>
            <a:r>
              <a:rPr lang="en" sz="2200"/>
              <a:t>MapReduce Based Grid Area Skyline Algorithm (MRGASKY)</a:t>
            </a:r>
            <a:endParaRPr sz="2200"/>
          </a:p>
          <a:p>
            <a:pPr indent="0" lvl="0" marL="0" rtl="0" algn="l">
              <a:lnSpc>
                <a:spcPct val="100000"/>
              </a:lnSpc>
              <a:spcBef>
                <a:spcPts val="0"/>
              </a:spcBef>
              <a:spcAft>
                <a:spcPts val="0"/>
              </a:spcAft>
              <a:buSzPct val="168168"/>
              <a:buNone/>
            </a:pPr>
            <a:r>
              <a:rPr lang="en" sz="1850"/>
              <a:t>Using Proximity Intervals to calculate spatial dominance and MinMax Distance algorithm</a:t>
            </a:r>
            <a:endParaRPr sz="1850"/>
          </a:p>
        </p:txBody>
      </p:sp>
      <p:sp>
        <p:nvSpPr>
          <p:cNvPr id="106" name="Google Shape;106;p16"/>
          <p:cNvSpPr txBox="1"/>
          <p:nvPr>
            <p:ph idx="1" type="body"/>
          </p:nvPr>
        </p:nvSpPr>
        <p:spPr>
          <a:xfrm>
            <a:off x="311700" y="1072500"/>
            <a:ext cx="8520600" cy="34965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1200"/>
              </a:spcBef>
              <a:spcAft>
                <a:spcPts val="0"/>
              </a:spcAft>
              <a:buSzPct val="128571"/>
              <a:buNone/>
            </a:pPr>
            <a:r>
              <a:t/>
            </a:r>
            <a:endParaRPr sz="1400"/>
          </a:p>
          <a:p>
            <a:pPr indent="0" lvl="0" marL="0" rtl="0" algn="l">
              <a:lnSpc>
                <a:spcPct val="115000"/>
              </a:lnSpc>
              <a:spcBef>
                <a:spcPts val="1200"/>
              </a:spcBef>
              <a:spcAft>
                <a:spcPts val="0"/>
              </a:spcAft>
              <a:buSzPct val="128571"/>
              <a:buNone/>
            </a:pPr>
            <a:r>
              <a:t/>
            </a:r>
            <a:endParaRPr sz="1400"/>
          </a:p>
          <a:p>
            <a:pPr indent="0" lvl="0" marL="0" rtl="0" algn="l">
              <a:lnSpc>
                <a:spcPct val="115000"/>
              </a:lnSpc>
              <a:spcBef>
                <a:spcPts val="1200"/>
              </a:spcBef>
              <a:spcAft>
                <a:spcPts val="0"/>
              </a:spcAft>
              <a:buSzPct val="128571"/>
              <a:buNone/>
            </a:pPr>
            <a:r>
              <a:t/>
            </a:r>
            <a:endParaRPr sz="1400"/>
          </a:p>
          <a:p>
            <a:pPr indent="0" lvl="0" marL="0" rtl="0" algn="l">
              <a:lnSpc>
                <a:spcPct val="115000"/>
              </a:lnSpc>
              <a:spcBef>
                <a:spcPts val="1200"/>
              </a:spcBef>
              <a:spcAft>
                <a:spcPts val="0"/>
              </a:spcAft>
              <a:buSzPct val="128571"/>
              <a:buNone/>
            </a:pPr>
            <a:r>
              <a:t/>
            </a:r>
            <a:endParaRPr sz="1400"/>
          </a:p>
          <a:p>
            <a:pPr indent="0" lvl="0" marL="0" rtl="0" algn="l">
              <a:lnSpc>
                <a:spcPct val="115000"/>
              </a:lnSpc>
              <a:spcBef>
                <a:spcPts val="1200"/>
              </a:spcBef>
              <a:spcAft>
                <a:spcPts val="0"/>
              </a:spcAft>
              <a:buSzPct val="128571"/>
              <a:buNone/>
            </a:pPr>
            <a:r>
              <a:t/>
            </a:r>
            <a:endParaRPr sz="1400"/>
          </a:p>
          <a:p>
            <a:pPr indent="0" lvl="0" marL="0" rtl="0" algn="l">
              <a:lnSpc>
                <a:spcPct val="115000"/>
              </a:lnSpc>
              <a:spcBef>
                <a:spcPts val="1200"/>
              </a:spcBef>
              <a:spcAft>
                <a:spcPts val="0"/>
              </a:spcAft>
              <a:buSzPct val="128571"/>
              <a:buNone/>
            </a:pPr>
            <a:r>
              <a:rPr lang="en" sz="1400"/>
              <a:t>Algorithm Flow:</a:t>
            </a:r>
            <a:endParaRPr sz="1400"/>
          </a:p>
          <a:p>
            <a:pPr indent="0" lvl="0" marL="0" rtl="0" algn="l">
              <a:lnSpc>
                <a:spcPct val="115000"/>
              </a:lnSpc>
              <a:spcBef>
                <a:spcPts val="1200"/>
              </a:spcBef>
              <a:spcAft>
                <a:spcPts val="0"/>
              </a:spcAft>
              <a:buSzPct val="128571"/>
              <a:buNone/>
            </a:pPr>
            <a:r>
              <a:rPr lang="en" sz="1400"/>
              <a:t>Runtime  Complexity:</a:t>
            </a:r>
            <a:endParaRPr sz="1400"/>
          </a:p>
          <a:p>
            <a:pPr indent="-297497" lvl="0" marL="457200" rtl="0" algn="l">
              <a:lnSpc>
                <a:spcPct val="115000"/>
              </a:lnSpc>
              <a:spcBef>
                <a:spcPts val="1200"/>
              </a:spcBef>
              <a:spcAft>
                <a:spcPts val="0"/>
              </a:spcAft>
              <a:buSzPct val="100000"/>
              <a:buAutoNum type="arabicPeriod"/>
            </a:pPr>
            <a:r>
              <a:rPr lang="en" sz="1400"/>
              <a:t>Dominance Relation among points using Voronoi Polygons / Local Skyline( </a:t>
            </a:r>
            <a:r>
              <a:rPr lang="en" sz="1200">
                <a:solidFill>
                  <a:srgbClr val="282828"/>
                </a:solidFill>
                <a:highlight>
                  <a:srgbClr val="FFFFFF"/>
                </a:highlight>
                <a:latin typeface="Arial"/>
                <a:ea typeface="Arial"/>
                <a:cs typeface="Arial"/>
                <a:sym typeface="Arial"/>
              </a:rPr>
              <a:t>Θ(n), </a:t>
            </a:r>
            <a:r>
              <a:rPr lang="en" sz="1400"/>
              <a:t>O (n^2) , used Deque, PriorityQueue construct Voronoi Polygons). </a:t>
            </a:r>
            <a:endParaRPr sz="1400"/>
          </a:p>
          <a:p>
            <a:pPr indent="-297497" lvl="0" marL="457200" rtl="0" algn="l">
              <a:lnSpc>
                <a:spcPct val="115000"/>
              </a:lnSpc>
              <a:spcBef>
                <a:spcPts val="0"/>
              </a:spcBef>
              <a:spcAft>
                <a:spcPts val="0"/>
              </a:spcAft>
              <a:buSzPct val="100000"/>
              <a:buAutoNum type="arabicPeriod"/>
            </a:pPr>
            <a:r>
              <a:rPr lang="en" sz="1400"/>
              <a:t>MinMax Distance Algorithm / Global Skyline ( </a:t>
            </a:r>
            <a:r>
              <a:rPr lang="en" sz="1200">
                <a:solidFill>
                  <a:srgbClr val="282828"/>
                </a:solidFill>
                <a:highlight>
                  <a:srgbClr val="FFFFFF"/>
                </a:highlight>
                <a:latin typeface="Arial"/>
                <a:ea typeface="Arial"/>
                <a:cs typeface="Arial"/>
                <a:sym typeface="Arial"/>
              </a:rPr>
              <a:t>Θ(n),  </a:t>
            </a:r>
            <a:r>
              <a:rPr lang="en" sz="1400"/>
              <a:t>O(n) ).* </a:t>
            </a:r>
            <a:endParaRPr sz="1400"/>
          </a:p>
          <a:p>
            <a:pPr indent="0" lvl="0" marL="0" rtl="0" algn="l">
              <a:spcBef>
                <a:spcPts val="1200"/>
              </a:spcBef>
              <a:spcAft>
                <a:spcPts val="0"/>
              </a:spcAft>
              <a:buNone/>
            </a:pPr>
            <a:r>
              <a:rPr lang="en" sz="1400"/>
              <a:t>Sequential Brute Force Runtime Complexity:</a:t>
            </a:r>
            <a:endParaRPr sz="1400"/>
          </a:p>
          <a:p>
            <a:pPr indent="-297497" lvl="0" marL="457200" rtl="0" algn="l">
              <a:spcBef>
                <a:spcPts val="1200"/>
              </a:spcBef>
              <a:spcAft>
                <a:spcPts val="0"/>
              </a:spcAft>
              <a:buSzPct val="100000"/>
              <a:buAutoNum type="arabicPeriod"/>
            </a:pPr>
            <a:r>
              <a:rPr lang="en" sz="1400"/>
              <a:t>Each pair Euclidean  distances across all points in 3d spatial grid O(n ^ 5). </a:t>
            </a:r>
            <a:endParaRPr sz="1400"/>
          </a:p>
        </p:txBody>
      </p:sp>
      <p:pic>
        <p:nvPicPr>
          <p:cNvPr id="107" name="Google Shape;107;p16"/>
          <p:cNvPicPr preferRelativeResize="0"/>
          <p:nvPr/>
        </p:nvPicPr>
        <p:blipFill>
          <a:blip r:embed="rId4">
            <a:alphaModFix/>
          </a:blip>
          <a:stretch>
            <a:fillRect/>
          </a:stretch>
        </p:blipFill>
        <p:spPr>
          <a:xfrm>
            <a:off x="2235538" y="1233675"/>
            <a:ext cx="5586225" cy="2068150"/>
          </a:xfrm>
          <a:prstGeom prst="rect">
            <a:avLst/>
          </a:prstGeom>
          <a:noFill/>
          <a:ln>
            <a:noFill/>
          </a:ln>
        </p:spPr>
      </p:pic>
      <p:pic>
        <p:nvPicPr>
          <p:cNvPr id="108" name="Google Shape;108;p16"/>
          <p:cNvPicPr preferRelativeResize="0"/>
          <p:nvPr/>
        </p:nvPicPr>
        <p:blipFill>
          <a:blip r:embed="rId5">
            <a:alphaModFix/>
          </a:blip>
          <a:stretch>
            <a:fillRect/>
          </a:stretch>
        </p:blipFill>
        <p:spPr>
          <a:xfrm>
            <a:off x="528975" y="1157475"/>
            <a:ext cx="982775" cy="1484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157725"/>
            <a:ext cx="8520600" cy="53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sz="1950"/>
              <a:t>MapReduce</a:t>
            </a:r>
            <a:endParaRPr sz="1950"/>
          </a:p>
        </p:txBody>
      </p:sp>
      <p:sp>
        <p:nvSpPr>
          <p:cNvPr id="114" name="Google Shape;114;p17"/>
          <p:cNvSpPr txBox="1"/>
          <p:nvPr>
            <p:ph idx="1" type="body"/>
          </p:nvPr>
        </p:nvSpPr>
        <p:spPr>
          <a:xfrm>
            <a:off x="311700" y="788600"/>
            <a:ext cx="8520600" cy="378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	</a:t>
            </a:r>
            <a:endParaRPr/>
          </a:p>
        </p:txBody>
      </p:sp>
      <p:pic>
        <p:nvPicPr>
          <p:cNvPr id="115" name="Google Shape;115;p17"/>
          <p:cNvPicPr preferRelativeResize="0"/>
          <p:nvPr/>
        </p:nvPicPr>
        <p:blipFill>
          <a:blip r:embed="rId3">
            <a:alphaModFix/>
          </a:blip>
          <a:stretch>
            <a:fillRect/>
          </a:stretch>
        </p:blipFill>
        <p:spPr>
          <a:xfrm>
            <a:off x="163950" y="788612"/>
            <a:ext cx="4224627" cy="4073326"/>
          </a:xfrm>
          <a:prstGeom prst="rect">
            <a:avLst/>
          </a:prstGeom>
          <a:noFill/>
          <a:ln>
            <a:noFill/>
          </a:ln>
        </p:spPr>
      </p:pic>
      <p:pic>
        <p:nvPicPr>
          <p:cNvPr id="116" name="Google Shape;116;p17"/>
          <p:cNvPicPr preferRelativeResize="0"/>
          <p:nvPr/>
        </p:nvPicPr>
        <p:blipFill>
          <a:blip r:embed="rId4">
            <a:alphaModFix/>
          </a:blip>
          <a:stretch>
            <a:fillRect/>
          </a:stretch>
        </p:blipFill>
        <p:spPr>
          <a:xfrm>
            <a:off x="4521050" y="788600"/>
            <a:ext cx="4622952" cy="4073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311700" y="108625"/>
            <a:ext cx="8520600" cy="55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950"/>
              <a:t>Mapreduce</a:t>
            </a:r>
            <a:r>
              <a:rPr lang="en" sz="1950"/>
              <a:t> Execution Results</a:t>
            </a:r>
            <a:endParaRPr sz="1950"/>
          </a:p>
          <a:p>
            <a:pPr indent="0" lvl="0" marL="0" rtl="0" algn="l">
              <a:spcBef>
                <a:spcPts val="0"/>
              </a:spcBef>
              <a:spcAft>
                <a:spcPts val="0"/>
              </a:spcAft>
              <a:buNone/>
            </a:pPr>
            <a:r>
              <a:t/>
            </a:r>
            <a:endParaRPr sz="1950"/>
          </a:p>
          <a:p>
            <a:pPr indent="0" lvl="0" marL="0" rtl="0" algn="l">
              <a:spcBef>
                <a:spcPts val="0"/>
              </a:spcBef>
              <a:spcAft>
                <a:spcPts val="0"/>
              </a:spcAft>
              <a:buNone/>
            </a:pPr>
            <a:r>
              <a:t/>
            </a:r>
            <a:endParaRPr sz="1950"/>
          </a:p>
        </p:txBody>
      </p:sp>
      <p:sp>
        <p:nvSpPr>
          <p:cNvPr id="122" name="Google Shape;122;p18"/>
          <p:cNvSpPr txBox="1"/>
          <p:nvPr>
            <p:ph idx="1" type="body"/>
          </p:nvPr>
        </p:nvSpPr>
        <p:spPr>
          <a:xfrm>
            <a:off x="311700" y="584875"/>
            <a:ext cx="8520600" cy="398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Grid Size: 512, Facility Count: 16, Facility Categories:2  	</a:t>
            </a:r>
            <a:r>
              <a:rPr lang="en" sz="1400" u="sng">
                <a:solidFill>
                  <a:schemeClr val="hlink"/>
                </a:solidFill>
                <a:hlinkClick r:id="rId3"/>
              </a:rPr>
              <a:t>Output Result for Benchmarks</a:t>
            </a:r>
            <a:r>
              <a:rPr lang="en" sz="1400"/>
              <a:t>			Hadoop Cluster Size: 4 Nodes</a:t>
            </a:r>
            <a:endParaRPr sz="1400"/>
          </a:p>
          <a:p>
            <a:pPr indent="0" lvl="0" marL="0" rtl="0" algn="l">
              <a:spcBef>
                <a:spcPts val="1200"/>
              </a:spcBef>
              <a:spcAft>
                <a:spcPts val="1200"/>
              </a:spcAft>
              <a:buNone/>
            </a:pPr>
            <a:r>
              <a:t/>
            </a:r>
            <a:endParaRPr sz="1400"/>
          </a:p>
        </p:txBody>
      </p:sp>
      <p:pic>
        <p:nvPicPr>
          <p:cNvPr id="123" name="Google Shape;123;p18"/>
          <p:cNvPicPr preferRelativeResize="0"/>
          <p:nvPr/>
        </p:nvPicPr>
        <p:blipFill rotWithShape="1">
          <a:blip r:embed="rId4">
            <a:alphaModFix/>
          </a:blip>
          <a:srcRect b="0" l="0" r="4003" t="0"/>
          <a:stretch/>
        </p:blipFill>
        <p:spPr>
          <a:xfrm>
            <a:off x="146275" y="1211525"/>
            <a:ext cx="4248599" cy="3250374"/>
          </a:xfrm>
          <a:prstGeom prst="rect">
            <a:avLst/>
          </a:prstGeom>
          <a:noFill/>
          <a:ln>
            <a:noFill/>
          </a:ln>
        </p:spPr>
      </p:pic>
      <p:pic>
        <p:nvPicPr>
          <p:cNvPr id="124" name="Google Shape;124;p18"/>
          <p:cNvPicPr preferRelativeResize="0"/>
          <p:nvPr/>
        </p:nvPicPr>
        <p:blipFill rotWithShape="1">
          <a:blip r:embed="rId5">
            <a:alphaModFix/>
          </a:blip>
          <a:srcRect b="0" l="0" r="39715" t="0"/>
          <a:stretch/>
        </p:blipFill>
        <p:spPr>
          <a:xfrm>
            <a:off x="4527650" y="1211525"/>
            <a:ext cx="4479326" cy="3250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279125"/>
            <a:ext cx="8520600" cy="449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Spark</a:t>
            </a:r>
            <a:endParaRPr/>
          </a:p>
        </p:txBody>
      </p:sp>
      <p:pic>
        <p:nvPicPr>
          <p:cNvPr id="130" name="Google Shape;130;p19"/>
          <p:cNvPicPr preferRelativeResize="0"/>
          <p:nvPr/>
        </p:nvPicPr>
        <p:blipFill>
          <a:blip r:embed="rId4">
            <a:alphaModFix/>
          </a:blip>
          <a:stretch>
            <a:fillRect/>
          </a:stretch>
        </p:blipFill>
        <p:spPr>
          <a:xfrm>
            <a:off x="356050" y="1476163"/>
            <a:ext cx="5153262" cy="607800"/>
          </a:xfrm>
          <a:prstGeom prst="rect">
            <a:avLst/>
          </a:prstGeom>
          <a:noFill/>
          <a:ln>
            <a:noFill/>
          </a:ln>
        </p:spPr>
      </p:pic>
      <p:sp>
        <p:nvSpPr>
          <p:cNvPr id="131" name="Google Shape;131;p19"/>
          <p:cNvSpPr txBox="1"/>
          <p:nvPr/>
        </p:nvSpPr>
        <p:spPr>
          <a:xfrm>
            <a:off x="79600" y="881975"/>
            <a:ext cx="6915600" cy="7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1. flatMapToPair Transformation:</a:t>
            </a:r>
            <a:endParaRPr sz="1800">
              <a:solidFill>
                <a:schemeClr val="dk2"/>
              </a:solidFill>
              <a:latin typeface="Roboto"/>
              <a:ea typeface="Roboto"/>
              <a:cs typeface="Roboto"/>
              <a:sym typeface="Roboto"/>
            </a:endParaRPr>
          </a:p>
          <a:p>
            <a:pPr indent="-317500" lvl="0" marL="457200" rtl="0" algn="just">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Parse the Binary Matrix denoting spatial grid points on the map.</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
        <p:nvSpPr>
          <p:cNvPr id="132" name="Google Shape;132;p19"/>
          <p:cNvSpPr txBox="1"/>
          <p:nvPr/>
        </p:nvSpPr>
        <p:spPr>
          <a:xfrm>
            <a:off x="79600" y="1993475"/>
            <a:ext cx="3308400" cy="7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2. mapValues Transformation:</a:t>
            </a:r>
            <a:endParaRPr sz="18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Sort Based on x row projection </a:t>
            </a:r>
            <a:endParaRPr>
              <a:solidFill>
                <a:schemeClr val="dk2"/>
              </a:solidFill>
              <a:latin typeface="Roboto"/>
              <a:ea typeface="Roboto"/>
              <a:cs typeface="Roboto"/>
              <a:sym typeface="Roboto"/>
            </a:endParaRPr>
          </a:p>
          <a:p>
            <a:pPr indent="0" lvl="0" marL="457200" rtl="0" algn="l">
              <a:spcBef>
                <a:spcPts val="0"/>
              </a:spcBef>
              <a:spcAft>
                <a:spcPts val="0"/>
              </a:spcAft>
              <a:buNone/>
            </a:pPr>
            <a:r>
              <a:rPr lang="en">
                <a:solidFill>
                  <a:schemeClr val="dk2"/>
                </a:solidFill>
                <a:latin typeface="Roboto"/>
                <a:ea typeface="Roboto"/>
                <a:cs typeface="Roboto"/>
                <a:sym typeface="Roboto"/>
              </a:rPr>
              <a:t>in the grid for a specific column</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133" name="Google Shape;133;p19"/>
          <p:cNvPicPr preferRelativeResize="0"/>
          <p:nvPr/>
        </p:nvPicPr>
        <p:blipFill>
          <a:blip r:embed="rId5">
            <a:alphaModFix/>
          </a:blip>
          <a:stretch>
            <a:fillRect/>
          </a:stretch>
        </p:blipFill>
        <p:spPr>
          <a:xfrm>
            <a:off x="311700" y="2831288"/>
            <a:ext cx="4196612" cy="891075"/>
          </a:xfrm>
          <a:prstGeom prst="rect">
            <a:avLst/>
          </a:prstGeom>
          <a:noFill/>
          <a:ln>
            <a:noFill/>
          </a:ln>
        </p:spPr>
      </p:pic>
      <p:sp>
        <p:nvSpPr>
          <p:cNvPr id="134" name="Google Shape;134;p19"/>
          <p:cNvSpPr txBox="1"/>
          <p:nvPr/>
        </p:nvSpPr>
        <p:spPr>
          <a:xfrm>
            <a:off x="79600" y="3722375"/>
            <a:ext cx="3308400" cy="10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3. Applying MrGasky algorithm</a:t>
            </a:r>
            <a:endParaRPr sz="18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Applies MrGasky Algorithm to </a:t>
            </a:r>
            <a:endParaRPr>
              <a:solidFill>
                <a:schemeClr val="dk2"/>
              </a:solidFill>
              <a:latin typeface="Roboto"/>
              <a:ea typeface="Roboto"/>
              <a:cs typeface="Roboto"/>
              <a:sym typeface="Roboto"/>
            </a:endParaRPr>
          </a:p>
          <a:p>
            <a:pPr indent="0" lvl="0" marL="457200" rtl="0" algn="l">
              <a:spcBef>
                <a:spcPts val="0"/>
              </a:spcBef>
              <a:spcAft>
                <a:spcPts val="0"/>
              </a:spcAft>
              <a:buNone/>
            </a:pPr>
            <a:r>
              <a:rPr lang="en">
                <a:solidFill>
                  <a:schemeClr val="dk2"/>
                </a:solidFill>
                <a:latin typeface="Roboto"/>
                <a:ea typeface="Roboto"/>
                <a:cs typeface="Roboto"/>
                <a:sym typeface="Roboto"/>
              </a:rPr>
              <a:t>Each group and converts the </a:t>
            </a:r>
            <a:endParaRPr>
              <a:solidFill>
                <a:schemeClr val="dk2"/>
              </a:solidFill>
              <a:latin typeface="Roboto"/>
              <a:ea typeface="Roboto"/>
              <a:cs typeface="Roboto"/>
              <a:sym typeface="Roboto"/>
            </a:endParaRPr>
          </a:p>
          <a:p>
            <a:pPr indent="457200" lvl="0" marL="0" rtl="0" algn="l">
              <a:spcBef>
                <a:spcPts val="0"/>
              </a:spcBef>
              <a:spcAft>
                <a:spcPts val="0"/>
              </a:spcAft>
              <a:buNone/>
            </a:pPr>
            <a:r>
              <a:rPr lang="en">
                <a:solidFill>
                  <a:schemeClr val="dk2"/>
                </a:solidFill>
                <a:latin typeface="Roboto"/>
                <a:ea typeface="Roboto"/>
                <a:cs typeface="Roboto"/>
                <a:sym typeface="Roboto"/>
              </a:rPr>
              <a:t>results to a List.</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135" name="Google Shape;135;p19"/>
          <p:cNvPicPr preferRelativeResize="0"/>
          <p:nvPr/>
        </p:nvPicPr>
        <p:blipFill>
          <a:blip r:embed="rId6">
            <a:alphaModFix/>
          </a:blip>
          <a:stretch>
            <a:fillRect/>
          </a:stretch>
        </p:blipFill>
        <p:spPr>
          <a:xfrm>
            <a:off x="4871325" y="2718770"/>
            <a:ext cx="4041420" cy="1160825"/>
          </a:xfrm>
          <a:prstGeom prst="rect">
            <a:avLst/>
          </a:prstGeom>
          <a:noFill/>
          <a:ln>
            <a:noFill/>
          </a:ln>
        </p:spPr>
      </p:pic>
      <p:sp>
        <p:nvSpPr>
          <p:cNvPr id="136" name="Google Shape;136;p19"/>
          <p:cNvSpPr txBox="1"/>
          <p:nvPr/>
        </p:nvSpPr>
        <p:spPr>
          <a:xfrm>
            <a:off x="4465125" y="1715938"/>
            <a:ext cx="4272600" cy="7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Data Filtering:Filters out values with the second element equal to Double.MAX_VALUE from each group.</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137" name="Google Shape;137;p19"/>
          <p:cNvPicPr preferRelativeResize="0"/>
          <p:nvPr/>
        </p:nvPicPr>
        <p:blipFill>
          <a:blip r:embed="rId7">
            <a:alphaModFix/>
          </a:blip>
          <a:stretch>
            <a:fillRect/>
          </a:stretch>
        </p:blipFill>
        <p:spPr>
          <a:xfrm>
            <a:off x="3336148" y="3940100"/>
            <a:ext cx="5654123" cy="94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311700" y="981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Spark</a:t>
            </a:r>
            <a:endParaRPr/>
          </a:p>
        </p:txBody>
      </p:sp>
      <p:pic>
        <p:nvPicPr>
          <p:cNvPr id="143" name="Google Shape;143;p20"/>
          <p:cNvPicPr preferRelativeResize="0"/>
          <p:nvPr/>
        </p:nvPicPr>
        <p:blipFill>
          <a:blip r:embed="rId3">
            <a:alphaModFix/>
          </a:blip>
          <a:stretch>
            <a:fillRect/>
          </a:stretch>
        </p:blipFill>
        <p:spPr>
          <a:xfrm>
            <a:off x="345200" y="614450"/>
            <a:ext cx="3643801" cy="4292951"/>
          </a:xfrm>
          <a:prstGeom prst="rect">
            <a:avLst/>
          </a:prstGeom>
          <a:noFill/>
          <a:ln>
            <a:noFill/>
          </a:ln>
        </p:spPr>
      </p:pic>
      <p:pic>
        <p:nvPicPr>
          <p:cNvPr id="144" name="Google Shape;144;p20"/>
          <p:cNvPicPr preferRelativeResize="0"/>
          <p:nvPr/>
        </p:nvPicPr>
        <p:blipFill>
          <a:blip r:embed="rId4">
            <a:alphaModFix/>
          </a:blip>
          <a:stretch>
            <a:fillRect/>
          </a:stretch>
        </p:blipFill>
        <p:spPr>
          <a:xfrm>
            <a:off x="4468975" y="614450"/>
            <a:ext cx="4119598" cy="42929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133675"/>
            <a:ext cx="8520600" cy="56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Spark Execution Runs</a:t>
            </a:r>
            <a:endParaRPr/>
          </a:p>
        </p:txBody>
      </p:sp>
      <p:sp>
        <p:nvSpPr>
          <p:cNvPr id="150" name="Google Shape;150;p21"/>
          <p:cNvSpPr txBox="1"/>
          <p:nvPr>
            <p:ph idx="1" type="body"/>
          </p:nvPr>
        </p:nvSpPr>
        <p:spPr>
          <a:xfrm>
            <a:off x="311700" y="760325"/>
            <a:ext cx="8520600" cy="380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CLuster Size: 4 Nodes, Total CPU cores: 16, Total Memory: </a:t>
            </a:r>
            <a:r>
              <a:rPr lang="en" sz="1050">
                <a:solidFill>
                  <a:srgbClr val="333333"/>
                </a:solidFill>
                <a:highlight>
                  <a:srgbClr val="FFFFFF"/>
                </a:highlight>
                <a:latin typeface="Arial"/>
                <a:ea typeface="Arial"/>
                <a:cs typeface="Arial"/>
                <a:sym typeface="Arial"/>
              </a:rPr>
              <a:t>59.1 gb		</a:t>
            </a:r>
            <a:r>
              <a:rPr lang="en" sz="1050" u="sng">
                <a:solidFill>
                  <a:schemeClr val="hlink"/>
                </a:solidFill>
                <a:highlight>
                  <a:srgbClr val="FFFFFF"/>
                </a:highlight>
                <a:latin typeface="Arial"/>
                <a:ea typeface="Arial"/>
                <a:cs typeface="Arial"/>
                <a:sym typeface="Arial"/>
                <a:hlinkClick r:id="rId3"/>
              </a:rPr>
              <a:t>Output Result for Benchmarks</a:t>
            </a:r>
            <a:r>
              <a:rPr lang="en" sz="1050">
                <a:solidFill>
                  <a:srgbClr val="333333"/>
                </a:solidFill>
                <a:highlight>
                  <a:srgbClr val="FFFFFF"/>
                </a:highlight>
                <a:latin typeface="Arial"/>
                <a:ea typeface="Arial"/>
                <a:cs typeface="Arial"/>
                <a:sym typeface="Arial"/>
              </a:rPr>
              <a:t>							16 cores and 8gb to spark job </a:t>
            </a:r>
            <a:endParaRPr sz="10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0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0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rPr lang="en" sz="1050">
                <a:solidFill>
                  <a:srgbClr val="333333"/>
                </a:solidFill>
                <a:highlight>
                  <a:srgbClr val="FFFFFF"/>
                </a:highlight>
                <a:latin typeface="Arial"/>
                <a:ea typeface="Arial"/>
                <a:cs typeface="Arial"/>
                <a:sym typeface="Arial"/>
              </a:rPr>
              <a:t>8 cores and 4gb to spark job </a:t>
            </a:r>
            <a:endParaRPr sz="1050">
              <a:solidFill>
                <a:srgbClr val="333333"/>
              </a:solidFill>
              <a:highlight>
                <a:srgbClr val="FFFFFF"/>
              </a:highlight>
              <a:latin typeface="Arial"/>
              <a:ea typeface="Arial"/>
              <a:cs typeface="Arial"/>
              <a:sym typeface="Arial"/>
            </a:endParaRPr>
          </a:p>
          <a:p>
            <a:pPr indent="457200" lvl="0" marL="0" rtl="0" algn="l">
              <a:spcBef>
                <a:spcPts val="1200"/>
              </a:spcBef>
              <a:spcAft>
                <a:spcPts val="0"/>
              </a:spcAft>
              <a:buNone/>
            </a:pPr>
            <a:r>
              <a:t/>
            </a:r>
            <a:endParaRPr sz="1050">
              <a:solidFill>
                <a:srgbClr val="333333"/>
              </a:solidFill>
              <a:highlight>
                <a:srgbClr val="FFFFFF"/>
              </a:highlight>
              <a:latin typeface="Arial"/>
              <a:ea typeface="Arial"/>
              <a:cs typeface="Arial"/>
              <a:sym typeface="Arial"/>
            </a:endParaRPr>
          </a:p>
          <a:p>
            <a:pPr indent="457200" lvl="0" marL="0" rtl="0" algn="l">
              <a:spcBef>
                <a:spcPts val="1200"/>
              </a:spcBef>
              <a:spcAft>
                <a:spcPts val="0"/>
              </a:spcAft>
              <a:buNone/>
            </a:pPr>
            <a:r>
              <a:t/>
            </a:r>
            <a:endParaRPr sz="10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0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 sz="1000">
                <a:solidFill>
                  <a:srgbClr val="000000"/>
                </a:solidFill>
                <a:highlight>
                  <a:srgbClr val="FFFFFF"/>
                </a:highlight>
                <a:latin typeface="Arial"/>
                <a:ea typeface="Arial"/>
                <a:cs typeface="Arial"/>
                <a:sym typeface="Arial"/>
              </a:rPr>
              <a:t>More CPU cores and memory performance gain: 1.54</a:t>
            </a:r>
            <a:endParaRPr sz="10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rPr lang="en" sz="1000">
                <a:solidFill>
                  <a:srgbClr val="000000"/>
                </a:solidFill>
                <a:highlight>
                  <a:srgbClr val="FFFFFF"/>
                </a:highlight>
                <a:latin typeface="Arial"/>
                <a:ea typeface="Arial"/>
                <a:cs typeface="Arial"/>
                <a:sym typeface="Arial"/>
              </a:rPr>
              <a:t>From further benchmarking this performance gain improves with an increase in Grid Size (Spatial Size Increase). </a:t>
            </a:r>
            <a:endParaRPr sz="1000">
              <a:solidFill>
                <a:srgbClr val="000000"/>
              </a:solidFill>
              <a:highlight>
                <a:srgbClr val="FFFFFF"/>
              </a:highlight>
              <a:latin typeface="Arial"/>
              <a:ea typeface="Arial"/>
              <a:cs typeface="Arial"/>
              <a:sym typeface="Arial"/>
            </a:endParaRPr>
          </a:p>
        </p:txBody>
      </p:sp>
      <p:pic>
        <p:nvPicPr>
          <p:cNvPr id="151" name="Google Shape;151;p21"/>
          <p:cNvPicPr preferRelativeResize="0"/>
          <p:nvPr/>
        </p:nvPicPr>
        <p:blipFill rotWithShape="1">
          <a:blip r:embed="rId4">
            <a:alphaModFix/>
          </a:blip>
          <a:srcRect b="0" l="0" r="0" t="36269"/>
          <a:stretch/>
        </p:blipFill>
        <p:spPr>
          <a:xfrm>
            <a:off x="375975" y="1228250"/>
            <a:ext cx="7824727" cy="792075"/>
          </a:xfrm>
          <a:prstGeom prst="rect">
            <a:avLst/>
          </a:prstGeom>
          <a:noFill/>
          <a:ln>
            <a:noFill/>
          </a:ln>
        </p:spPr>
      </p:pic>
      <p:pic>
        <p:nvPicPr>
          <p:cNvPr id="152" name="Google Shape;152;p21"/>
          <p:cNvPicPr preferRelativeResize="0"/>
          <p:nvPr/>
        </p:nvPicPr>
        <p:blipFill rotWithShape="1">
          <a:blip r:embed="rId5">
            <a:alphaModFix/>
          </a:blip>
          <a:srcRect b="0" l="0" r="14015" t="45720"/>
          <a:stretch/>
        </p:blipFill>
        <p:spPr>
          <a:xfrm>
            <a:off x="375975" y="2297700"/>
            <a:ext cx="7862323" cy="82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